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y="6858000" cx="9144000"/>
  <p:notesSz cx="6858000" cy="9144000"/>
  <p:embeddedFontLst>
    <p:embeddedFont>
      <p:font typeface="Quattrocento Sans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35" roundtripDataSignature="AMtx7mjPdj7fL7dvnSc5BFkwSUd9xV0aR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C6DCA20-7F8B-431B-89B8-DA3BCFF65632}">
  <a:tblStyle styleId="{3C6DCA20-7F8B-431B-89B8-DA3BCFF65632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QuattrocentoSans-regular.fntdata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QuattrocentoSans-italic.fntdata"/><Relationship Id="rId10" Type="http://schemas.openxmlformats.org/officeDocument/2006/relationships/slide" Target="slides/slide5.xml"/><Relationship Id="rId32" Type="http://schemas.openxmlformats.org/officeDocument/2006/relationships/font" Target="fonts/QuattrocentoSans-bold.fntdata"/><Relationship Id="rId13" Type="http://schemas.openxmlformats.org/officeDocument/2006/relationships/slide" Target="slides/slide8.xml"/><Relationship Id="rId35" Type="http://customschemas.google.com/relationships/presentationmetadata" Target="metadata"/><Relationship Id="rId12" Type="http://schemas.openxmlformats.org/officeDocument/2006/relationships/slide" Target="slides/slide7.xml"/><Relationship Id="rId34" Type="http://schemas.openxmlformats.org/officeDocument/2006/relationships/font" Target="fonts/QuattrocentoSans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gif>
</file>

<file path=ppt/media/image2.jp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" name="Google Shape;2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0" name="Google Shape;140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5378925bb9_0_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0" name="Google Shape;150;g5378925bb9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5378925bb9_7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9" name="Google Shape;159;g5378925bb9_7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8" name="Google Shape;168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0" name="Google Shape;190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3" name="Google Shape;213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9" name="Google Shape;249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0" name="Google Shape;270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0" name="Google Shape;290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2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2" name="Google Shape;312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g9b0ca09244_1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" name="Google Shape;34;g9b0ca0924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1" name="Google Shape;321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5378925bb9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0" name="Google Shape;330;g5378925bb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9" name="Google Shape;339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2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5" name="Google Shape;345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2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5" name="Google Shape;355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2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7" name="Google Shape;367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778a4873b0_2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" name="Google Shape;68;g778a4873b0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" name="Google Shape;7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9" name="Google Shape;99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8" name="Google Shape;108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2" name="Google Shape;122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1" name="Google Shape;13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8"/>
          <p:cNvSpPr txBox="1"/>
          <p:nvPr>
            <p:ph type="ctrTitle"/>
          </p:nvPr>
        </p:nvSpPr>
        <p:spPr>
          <a:xfrm>
            <a:off x="685800" y="2111123"/>
            <a:ext cx="7772400" cy="154647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" name="Google Shape;10;p28"/>
          <p:cNvSpPr txBox="1"/>
          <p:nvPr>
            <p:ph idx="1" type="subTitle"/>
          </p:nvPr>
        </p:nvSpPr>
        <p:spPr>
          <a:xfrm>
            <a:off x="685800" y="3786738"/>
            <a:ext cx="7772400" cy="104631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29"/>
          <p:cNvSpPr txBox="1"/>
          <p:nvPr>
            <p:ph idx="1" type="body"/>
          </p:nvPr>
        </p:nvSpPr>
        <p:spPr>
          <a:xfrm>
            <a:off x="457200" y="1600200"/>
            <a:ext cx="8229600" cy="496757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" name="Google Shape;16;p30"/>
          <p:cNvSpPr txBox="1"/>
          <p:nvPr>
            <p:ph idx="1" type="body"/>
          </p:nvPr>
        </p:nvSpPr>
        <p:spPr>
          <a:xfrm>
            <a:off x="457200" y="1600200"/>
            <a:ext cx="3994526" cy="496757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17" name="Google Shape;17;p30"/>
          <p:cNvSpPr txBox="1"/>
          <p:nvPr>
            <p:ph idx="2" type="body"/>
          </p:nvPr>
        </p:nvSpPr>
        <p:spPr>
          <a:xfrm>
            <a:off x="4692274" y="1600200"/>
            <a:ext cx="3994526" cy="496757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2"/>
          <p:cNvSpPr txBox="1"/>
          <p:nvPr>
            <p:ph idx="1" type="body"/>
          </p:nvPr>
        </p:nvSpPr>
        <p:spPr>
          <a:xfrm>
            <a:off x="457200" y="5875079"/>
            <a:ext cx="8229600" cy="69269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27"/>
          <p:cNvSpPr txBox="1"/>
          <p:nvPr>
            <p:ph idx="1" type="body"/>
          </p:nvPr>
        </p:nvSpPr>
        <p:spPr>
          <a:xfrm>
            <a:off x="457200" y="1600200"/>
            <a:ext cx="8229600" cy="496757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8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6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7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jpg"/><Relationship Id="rId4" Type="http://schemas.openxmlformats.org/officeDocument/2006/relationships/image" Target="../media/image4.jpg"/><Relationship Id="rId5" Type="http://schemas.openxmlformats.org/officeDocument/2006/relationships/image" Target="../media/image1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"/>
          <p:cNvSpPr/>
          <p:nvPr/>
        </p:nvSpPr>
        <p:spPr>
          <a:xfrm>
            <a:off x="-17575" y="3777575"/>
            <a:ext cx="2467800" cy="25530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1"/>
          <p:cNvSpPr/>
          <p:nvPr/>
        </p:nvSpPr>
        <p:spPr>
          <a:xfrm>
            <a:off x="2450325" y="3777475"/>
            <a:ext cx="6705300" cy="25530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1"/>
          <p:cNvSpPr txBox="1"/>
          <p:nvPr>
            <p:ph type="ctrTitle"/>
          </p:nvPr>
        </p:nvSpPr>
        <p:spPr>
          <a:xfrm>
            <a:off x="1283700" y="4648698"/>
            <a:ext cx="7772400" cy="1546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7200">
                <a:solidFill>
                  <a:srgbClr val="FFFFFF"/>
                </a:solidFill>
              </a:rPr>
              <a:t>Deadlock</a:t>
            </a:r>
            <a:endParaRPr sz="7200">
              <a:solidFill>
                <a:srgbClr val="FFFFFF"/>
              </a:solidFill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b="0" sz="3000">
              <a:solidFill>
                <a:srgbClr val="FFFFFF"/>
              </a:solidFill>
            </a:endParaRPr>
          </a:p>
        </p:txBody>
      </p:sp>
      <p:sp>
        <p:nvSpPr>
          <p:cNvPr id="30" name="Google Shape;30;p1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sng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UTN </a:t>
            </a:r>
            <a:r>
              <a:rPr b="1" i="0" lang="en" sz="1400" u="none" cap="none" strike="noStrike">
                <a:solidFill>
                  <a:srgbClr val="A2C4C9"/>
                </a:solidFill>
                <a:latin typeface="Arial"/>
                <a:ea typeface="Arial"/>
                <a:cs typeface="Arial"/>
                <a:sym typeface="Arial"/>
              </a:rPr>
              <a:t>- Sistemas Operativos</a:t>
            </a:r>
            <a:endParaRPr b="0" i="0" sz="1400" u="none" cap="none" strike="noStrike">
              <a:solidFill>
                <a:srgbClr val="A2C4C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" name="Google Shape;31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38804" y="0"/>
            <a:ext cx="6705195" cy="377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4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14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14"/>
          <p:cNvSpPr txBox="1"/>
          <p:nvPr/>
        </p:nvSpPr>
        <p:spPr>
          <a:xfrm>
            <a:off x="322525" y="1371800"/>
            <a:ext cx="8411400" cy="22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Quattrocento Sans"/>
              <a:buChar char="➔"/>
            </a:pPr>
            <a:r>
              <a:rPr b="0" i="0" lang="en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El proceso debe indicarle al SO cuáles van a ser los </a:t>
            </a:r>
            <a:r>
              <a:rPr b="1" i="0" lang="en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recursos máximos</a:t>
            </a:r>
            <a:r>
              <a:rPr b="0" i="0" lang="en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que puede llegar a solicitar durante su tiempo de vida.</a:t>
            </a:r>
            <a:endParaRPr b="0" i="0" sz="20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45720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br>
              <a:rPr b="0" i="0" lang="en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endParaRPr b="0" i="0" sz="20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55600" lvl="0" marL="45720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Quattrocento Sans"/>
              <a:buChar char="➔"/>
            </a:pPr>
            <a:r>
              <a:rPr b="0" i="0" lang="en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Ante cada solicitud, se analizará si se le asigna el recurso al proceso o si se lo hace esperar. Para tomar una decisión se realiza una simulación teniendo en cuenta las posibles futuras solicitudes y liberaciones de recursos por parte de todos los procesos del sistema.</a:t>
            </a:r>
            <a:endParaRPr b="0" i="0" sz="20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baseline="-25000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45" name="Google Shape;145;p14"/>
          <p:cNvSpPr txBox="1"/>
          <p:nvPr>
            <p:ph type="ctrTitle"/>
          </p:nvPr>
        </p:nvSpPr>
        <p:spPr>
          <a:xfrm>
            <a:off x="1230800" y="364423"/>
            <a:ext cx="77724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800">
                <a:solidFill>
                  <a:srgbClr val="FFFFFF"/>
                </a:solidFill>
              </a:rPr>
              <a:t>EVASIÓN DE DEADLOCKS</a:t>
            </a:r>
            <a:endParaRPr b="0" sz="1800">
              <a:solidFill>
                <a:srgbClr val="FFFFFF"/>
              </a:solidFill>
            </a:endParaRPr>
          </a:p>
        </p:txBody>
      </p:sp>
      <p:sp>
        <p:nvSpPr>
          <p:cNvPr id="146" name="Google Shape;146;p14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A61C00"/>
                </a:solidFill>
                <a:latin typeface="Arial"/>
                <a:ea typeface="Arial"/>
                <a:cs typeface="Arial"/>
                <a:sym typeface="Arial"/>
              </a:rPr>
              <a:t>UTN </a:t>
            </a:r>
            <a:r>
              <a:rPr b="1" i="0" lang="en" sz="1400" u="none" cap="none" strike="noStrike">
                <a:solidFill>
                  <a:srgbClr val="E6B8AF"/>
                </a:solidFill>
                <a:latin typeface="Arial"/>
                <a:ea typeface="Arial"/>
                <a:cs typeface="Arial"/>
                <a:sym typeface="Arial"/>
              </a:rPr>
              <a:t>- Sistemas Operativos</a:t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14"/>
          <p:cNvSpPr txBox="1"/>
          <p:nvPr/>
        </p:nvSpPr>
        <p:spPr>
          <a:xfrm>
            <a:off x="322525" y="3191550"/>
            <a:ext cx="8411400" cy="286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baseline="-25000" i="0" sz="1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5378925bb9_0_9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g5378925bb9_0_9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g5378925bb9_0_9"/>
          <p:cNvSpPr txBox="1"/>
          <p:nvPr>
            <p:ph type="ctrTitle"/>
          </p:nvPr>
        </p:nvSpPr>
        <p:spPr>
          <a:xfrm>
            <a:off x="1230800" y="364423"/>
            <a:ext cx="77724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800">
                <a:solidFill>
                  <a:srgbClr val="FFFFFF"/>
                </a:solidFill>
              </a:rPr>
              <a:t>EVASIÓN DE DEADLOCKS</a:t>
            </a:r>
            <a:endParaRPr b="0" sz="1800">
              <a:solidFill>
                <a:srgbClr val="FFFFFF"/>
              </a:solidFill>
            </a:endParaRPr>
          </a:p>
        </p:txBody>
      </p:sp>
      <p:sp>
        <p:nvSpPr>
          <p:cNvPr id="155" name="Google Shape;155;g5378925bb9_0_9"/>
          <p:cNvSpPr txBox="1"/>
          <p:nvPr/>
        </p:nvSpPr>
        <p:spPr>
          <a:xfrm>
            <a:off x="87900" y="6459612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A61C00"/>
                </a:solidFill>
                <a:latin typeface="Arial"/>
                <a:ea typeface="Arial"/>
                <a:cs typeface="Arial"/>
                <a:sym typeface="Arial"/>
              </a:rPr>
              <a:t>UTN </a:t>
            </a:r>
            <a:r>
              <a:rPr b="1" i="0" lang="en" sz="1400" u="none" cap="none" strike="noStrike">
                <a:solidFill>
                  <a:srgbClr val="E6B8AF"/>
                </a:solidFill>
                <a:latin typeface="Arial"/>
                <a:ea typeface="Arial"/>
                <a:cs typeface="Arial"/>
                <a:sym typeface="Arial"/>
              </a:rPr>
              <a:t>- Sistemas Operativos</a:t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6" name="Google Shape;156;g5378925bb9_0_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65457" y="785350"/>
            <a:ext cx="7013093" cy="561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5378925bb9_7_0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g5378925bb9_7_0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g5378925bb9_7_0"/>
          <p:cNvSpPr txBox="1"/>
          <p:nvPr>
            <p:ph type="ctrTitle"/>
          </p:nvPr>
        </p:nvSpPr>
        <p:spPr>
          <a:xfrm>
            <a:off x="1230800" y="364423"/>
            <a:ext cx="77724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800">
                <a:solidFill>
                  <a:srgbClr val="FFFFFF"/>
                </a:solidFill>
              </a:rPr>
              <a:t>EVASIÓN DE DEADLOCKS</a:t>
            </a:r>
            <a:endParaRPr b="0" sz="1800">
              <a:solidFill>
                <a:srgbClr val="FFFFFF"/>
              </a:solidFill>
            </a:endParaRPr>
          </a:p>
        </p:txBody>
      </p:sp>
      <p:sp>
        <p:nvSpPr>
          <p:cNvPr id="164" name="Google Shape;164;g5378925bb9_7_0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A61C00"/>
                </a:solidFill>
                <a:latin typeface="Arial"/>
                <a:ea typeface="Arial"/>
                <a:cs typeface="Arial"/>
                <a:sym typeface="Arial"/>
              </a:rPr>
              <a:t>UTN </a:t>
            </a:r>
            <a:r>
              <a:rPr b="1" i="0" lang="en" sz="1400" u="none" cap="none" strike="noStrike">
                <a:solidFill>
                  <a:srgbClr val="E6B8AF"/>
                </a:solidFill>
                <a:latin typeface="Arial"/>
                <a:ea typeface="Arial"/>
                <a:cs typeface="Arial"/>
                <a:sym typeface="Arial"/>
              </a:rPr>
              <a:t>- Sistemas Operativos</a:t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g5378925bb9_7_0"/>
          <p:cNvSpPr txBox="1"/>
          <p:nvPr/>
        </p:nvSpPr>
        <p:spPr>
          <a:xfrm>
            <a:off x="366300" y="1203250"/>
            <a:ext cx="8411400" cy="286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Quattrocento Sans"/>
              <a:buChar char="➔"/>
            </a:pPr>
            <a:r>
              <a:rPr b="0" i="0" lang="en" sz="19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Mantiene al sistema siempre en </a:t>
            </a:r>
            <a:r>
              <a:rPr b="1" i="0" lang="en" sz="19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Estado Seguro</a:t>
            </a:r>
            <a:endParaRPr b="1" i="0" sz="19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9250" lvl="1" marL="91440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Quattrocento Sans"/>
              <a:buChar char="◆"/>
            </a:pPr>
            <a:r>
              <a:rPr b="0" i="0" lang="en" sz="19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Un estado es seguro si el sistema puede asignar recursos a cada proceso (hasta su máximo) en determinado orden sin que eso produzca un deadlock (existe una </a:t>
            </a:r>
            <a:r>
              <a:rPr b="1" i="0" lang="en" sz="19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secuencia segura</a:t>
            </a:r>
            <a:r>
              <a:rPr b="0" i="0" lang="en" sz="19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).</a:t>
            </a:r>
            <a:endParaRPr b="0" i="0" sz="19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9250" lvl="1" marL="91440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Quattrocento Sans"/>
              <a:buChar char="◆"/>
            </a:pPr>
            <a:r>
              <a:rPr b="0" i="0" lang="en" sz="19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Si el estado es </a:t>
            </a:r>
            <a:r>
              <a:rPr b="1" i="0" lang="en" sz="19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seguro </a:t>
            </a:r>
            <a:r>
              <a:rPr b="0" i="0" lang="en" sz="19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→ no existe ni existirá deadlock</a:t>
            </a:r>
            <a:endParaRPr b="0" i="0" sz="19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9250" lvl="1" marL="91440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Quattrocento Sans"/>
              <a:buChar char="◆"/>
            </a:pPr>
            <a:r>
              <a:rPr b="0" i="0" lang="en" sz="19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Si el estado es </a:t>
            </a:r>
            <a:r>
              <a:rPr b="1" i="0" lang="en" sz="19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inseguro </a:t>
            </a:r>
            <a:r>
              <a:rPr b="0" i="0" lang="en" sz="19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→ podría ocurrir deadlock</a:t>
            </a:r>
            <a:endParaRPr b="0" i="0" sz="19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91440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9250" lvl="0" marL="45720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Quattrocento Sans"/>
              <a:buChar char="➔"/>
            </a:pPr>
            <a:r>
              <a:rPr b="0" i="0" lang="en" sz="19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Sólo se asigna un recurso si dicha asignación deja al sistema en estado seguro.</a:t>
            </a:r>
            <a:br>
              <a:rPr b="0" i="0" lang="en" sz="19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endParaRPr b="0" i="0" sz="19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9250" lvl="0" marL="45720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Quattrocento Sans"/>
              <a:buChar char="➔"/>
            </a:pPr>
            <a:r>
              <a:rPr b="0" i="0" lang="en" sz="19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Se podría utilizar un grafo de asignación de recursos para analizar el estado del sistema (agregando el tipo de arista </a:t>
            </a:r>
            <a:r>
              <a:rPr b="1" i="0" lang="en" sz="19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declaración - - - &gt; )</a:t>
            </a:r>
            <a:endParaRPr b="1" i="0" sz="19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baseline="-25000" i="0" sz="1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5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5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5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5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15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15"/>
          <p:cNvSpPr txBox="1"/>
          <p:nvPr/>
        </p:nvSpPr>
        <p:spPr>
          <a:xfrm>
            <a:off x="663675" y="1507388"/>
            <a:ext cx="8070300" cy="46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br>
              <a:rPr b="0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endParaRPr b="0" i="0" sz="1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45720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45720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45720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45720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45720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45720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0" marL="45720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➔"/>
            </a:pPr>
            <a:r>
              <a:rPr b="0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Estructuras necesarias:</a:t>
            </a:r>
            <a:endParaRPr b="0" i="0" sz="1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1" marL="91440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◆"/>
            </a:pPr>
            <a:r>
              <a:rPr b="0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Matriz de peticiones máximas</a:t>
            </a:r>
            <a:endParaRPr b="0" i="0" sz="1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1" marL="91440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◆"/>
            </a:pPr>
            <a:r>
              <a:rPr b="0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Matriz de recursos asignados</a:t>
            </a:r>
            <a:endParaRPr b="0" i="0" sz="1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1" marL="91440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◆"/>
            </a:pPr>
            <a:r>
              <a:rPr b="0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Matriz de necesidad</a:t>
            </a:r>
            <a:endParaRPr b="0" i="0" sz="1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1" marL="91440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◆"/>
            </a:pPr>
            <a:r>
              <a:rPr b="0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Vector de recursos totales</a:t>
            </a:r>
            <a:endParaRPr b="0" i="0" sz="1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1" marL="91440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◆"/>
            </a:pPr>
            <a:r>
              <a:rPr b="0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Vector de recursos disponibles</a:t>
            </a:r>
            <a:endParaRPr b="0" baseline="-25000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3" name="Google Shape;173;p15"/>
          <p:cNvSpPr txBox="1"/>
          <p:nvPr>
            <p:ph type="ctrTitle"/>
          </p:nvPr>
        </p:nvSpPr>
        <p:spPr>
          <a:xfrm>
            <a:off x="1230800" y="364423"/>
            <a:ext cx="77724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800">
                <a:solidFill>
                  <a:srgbClr val="FFFFFF"/>
                </a:solidFill>
              </a:rPr>
              <a:t>EVASIÓN DE DEADLOCKS (CONT.)</a:t>
            </a:r>
            <a:endParaRPr b="0" sz="1800">
              <a:solidFill>
                <a:srgbClr val="FFFFFF"/>
              </a:solidFill>
            </a:endParaRPr>
          </a:p>
        </p:txBody>
      </p:sp>
      <p:sp>
        <p:nvSpPr>
          <p:cNvPr id="174" name="Google Shape;174;p15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A61C00"/>
                </a:solidFill>
                <a:latin typeface="Arial"/>
                <a:ea typeface="Arial"/>
                <a:cs typeface="Arial"/>
                <a:sym typeface="Arial"/>
              </a:rPr>
              <a:t>UTN </a:t>
            </a:r>
            <a:r>
              <a:rPr b="1" i="0" lang="en" sz="1400" u="none" cap="none" strike="noStrike">
                <a:solidFill>
                  <a:srgbClr val="E6B8AF"/>
                </a:solidFill>
                <a:latin typeface="Arial"/>
                <a:ea typeface="Arial"/>
                <a:cs typeface="Arial"/>
                <a:sym typeface="Arial"/>
              </a:rPr>
              <a:t>- Sistemas Operativos</a:t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15"/>
          <p:cNvSpPr txBox="1"/>
          <p:nvPr/>
        </p:nvSpPr>
        <p:spPr>
          <a:xfrm>
            <a:off x="331425" y="935900"/>
            <a:ext cx="39909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" sz="24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Algoritmo del Banquero</a:t>
            </a:r>
            <a:endParaRPr b="1" i="0" sz="24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76" name="Google Shape;176;p15"/>
          <p:cNvSpPr/>
          <p:nvPr/>
        </p:nvSpPr>
        <p:spPr>
          <a:xfrm>
            <a:off x="3348721" y="2056357"/>
            <a:ext cx="1847400" cy="13224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Simulación</a:t>
            </a:r>
            <a:endParaRPr b="1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7" name="Google Shape;177;p15"/>
          <p:cNvCxnSpPr>
            <a:stCxn id="178" idx="6"/>
            <a:endCxn id="176" idx="2"/>
          </p:cNvCxnSpPr>
          <p:nvPr/>
        </p:nvCxnSpPr>
        <p:spPr>
          <a:xfrm>
            <a:off x="2375450" y="2717557"/>
            <a:ext cx="9732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79" name="Google Shape;179;p15"/>
          <p:cNvSpPr/>
          <p:nvPr/>
        </p:nvSpPr>
        <p:spPr>
          <a:xfrm>
            <a:off x="6382236" y="3097274"/>
            <a:ext cx="1847400" cy="13224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Bloquear</a:t>
            </a:r>
            <a:endParaRPr b="1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0" name="Google Shape;180;p15"/>
          <p:cNvCxnSpPr>
            <a:stCxn id="176" idx="6"/>
            <a:endCxn id="181" idx="2"/>
          </p:cNvCxnSpPr>
          <p:nvPr/>
        </p:nvCxnSpPr>
        <p:spPr>
          <a:xfrm flipH="1" rot="10800000">
            <a:off x="5196121" y="1943257"/>
            <a:ext cx="1186200" cy="7743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182" name="Google Shape;182;p15"/>
          <p:cNvCxnSpPr>
            <a:stCxn id="176" idx="6"/>
            <a:endCxn id="179" idx="2"/>
          </p:cNvCxnSpPr>
          <p:nvPr/>
        </p:nvCxnSpPr>
        <p:spPr>
          <a:xfrm>
            <a:off x="5196121" y="2717557"/>
            <a:ext cx="1186200" cy="10410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78" name="Google Shape;178;p15"/>
          <p:cNvSpPr/>
          <p:nvPr/>
        </p:nvSpPr>
        <p:spPr>
          <a:xfrm>
            <a:off x="528050" y="2056357"/>
            <a:ext cx="1847400" cy="13224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Petición</a:t>
            </a:r>
            <a:endParaRPr b="1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15"/>
          <p:cNvSpPr/>
          <p:nvPr/>
        </p:nvSpPr>
        <p:spPr>
          <a:xfrm>
            <a:off x="6382236" y="1281950"/>
            <a:ext cx="1847400" cy="1322400"/>
          </a:xfrm>
          <a:prstGeom prst="ellipse">
            <a:avLst/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Asignar</a:t>
            </a:r>
            <a:endParaRPr b="1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15"/>
          <p:cNvSpPr txBox="1"/>
          <p:nvPr/>
        </p:nvSpPr>
        <p:spPr>
          <a:xfrm rot="-1999164">
            <a:off x="5255203" y="1843229"/>
            <a:ext cx="1170386" cy="36139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Seguro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15"/>
          <p:cNvSpPr txBox="1"/>
          <p:nvPr/>
        </p:nvSpPr>
        <p:spPr>
          <a:xfrm rot="2433604">
            <a:off x="5508158" y="3057985"/>
            <a:ext cx="1175557" cy="36015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Inseguro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15"/>
          <p:cNvSpPr/>
          <p:nvPr/>
        </p:nvSpPr>
        <p:spPr>
          <a:xfrm>
            <a:off x="8436725" y="1596127"/>
            <a:ext cx="373450" cy="398386"/>
          </a:xfrm>
          <a:custGeom>
            <a:rect b="b" l="l" r="r" t="t"/>
            <a:pathLst>
              <a:path extrusionOk="0" h="32330" w="14938">
                <a:moveTo>
                  <a:pt x="0" y="27160"/>
                </a:moveTo>
                <a:cubicBezTo>
                  <a:pt x="816" y="28792"/>
                  <a:pt x="1900" y="33545"/>
                  <a:pt x="2716" y="31913"/>
                </a:cubicBezTo>
                <a:cubicBezTo>
                  <a:pt x="7810" y="21724"/>
                  <a:pt x="11336" y="10807"/>
                  <a:pt x="14938" y="0"/>
                </a:cubicBezTo>
              </a:path>
            </a:pathLst>
          </a:custGeom>
          <a:noFill/>
          <a:ln cap="flat" cmpd="sng" w="76200">
            <a:solidFill>
              <a:srgbClr val="93C4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15"/>
          <p:cNvSpPr/>
          <p:nvPr/>
        </p:nvSpPr>
        <p:spPr>
          <a:xfrm>
            <a:off x="8453700" y="3487401"/>
            <a:ext cx="373464" cy="398412"/>
          </a:xfrm>
          <a:custGeom>
            <a:rect b="b" l="l" r="r" t="t"/>
            <a:pathLst>
              <a:path extrusionOk="0" h="10185" w="16296">
                <a:moveTo>
                  <a:pt x="0" y="0"/>
                </a:moveTo>
                <a:cubicBezTo>
                  <a:pt x="5729" y="2865"/>
                  <a:pt x="16296" y="3779"/>
                  <a:pt x="16296" y="10185"/>
                </a:cubicBezTo>
              </a:path>
            </a:pathLst>
          </a:custGeom>
          <a:noFill/>
          <a:ln cap="flat" cmpd="sng" w="38100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15"/>
          <p:cNvSpPr/>
          <p:nvPr/>
        </p:nvSpPr>
        <p:spPr>
          <a:xfrm>
            <a:off x="8521625" y="3534175"/>
            <a:ext cx="305550" cy="305550"/>
          </a:xfrm>
          <a:custGeom>
            <a:rect b="b" l="l" r="r" t="t"/>
            <a:pathLst>
              <a:path extrusionOk="0" h="12222" w="12222">
                <a:moveTo>
                  <a:pt x="0" y="12222"/>
                </a:moveTo>
                <a:cubicBezTo>
                  <a:pt x="2964" y="7282"/>
                  <a:pt x="6460" y="0"/>
                  <a:pt x="12222" y="0"/>
                </a:cubicBezTo>
              </a:path>
            </a:pathLst>
          </a:custGeom>
          <a:noFill/>
          <a:ln cap="flat" cmpd="sng" w="38100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6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16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16"/>
          <p:cNvSpPr txBox="1"/>
          <p:nvPr>
            <p:ph type="ctrTitle"/>
          </p:nvPr>
        </p:nvSpPr>
        <p:spPr>
          <a:xfrm>
            <a:off x="1230800" y="364423"/>
            <a:ext cx="77724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800">
                <a:solidFill>
                  <a:srgbClr val="FFFFFF"/>
                </a:solidFill>
              </a:rPr>
              <a:t>EVASIÓN DE DEADLOCKS (CONT.)</a:t>
            </a:r>
            <a:endParaRPr b="0" sz="1800">
              <a:solidFill>
                <a:srgbClr val="FFFFFF"/>
              </a:solidFill>
            </a:endParaRPr>
          </a:p>
        </p:txBody>
      </p:sp>
      <p:sp>
        <p:nvSpPr>
          <p:cNvPr id="195" name="Google Shape;195;p16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A61C00"/>
                </a:solidFill>
                <a:latin typeface="Arial"/>
                <a:ea typeface="Arial"/>
                <a:cs typeface="Arial"/>
                <a:sym typeface="Arial"/>
              </a:rPr>
              <a:t>UTN </a:t>
            </a:r>
            <a:r>
              <a:rPr b="1" i="0" lang="en" sz="1400" u="none" cap="none" strike="noStrike">
                <a:solidFill>
                  <a:srgbClr val="E6B8AF"/>
                </a:solidFill>
                <a:latin typeface="Arial"/>
                <a:ea typeface="Arial"/>
                <a:cs typeface="Arial"/>
                <a:sym typeface="Arial"/>
              </a:rPr>
              <a:t>- Sistemas Operativos</a:t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16"/>
          <p:cNvSpPr txBox="1"/>
          <p:nvPr/>
        </p:nvSpPr>
        <p:spPr>
          <a:xfrm>
            <a:off x="179025" y="859700"/>
            <a:ext cx="39909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" sz="24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Ejemplo</a:t>
            </a:r>
            <a:endParaRPr b="1" i="0" sz="24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aphicFrame>
        <p:nvGraphicFramePr>
          <p:cNvPr id="197" name="Google Shape;197;p16"/>
          <p:cNvGraphicFramePr/>
          <p:nvPr/>
        </p:nvGraphicFramePr>
        <p:xfrm>
          <a:off x="858575" y="1581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{3C6DCA20-7F8B-431B-89B8-DA3BCFF65632}</a:tableStyleId>
              </a:tblPr>
              <a:tblGrid>
                <a:gridCol w="659725"/>
                <a:gridCol w="659725"/>
                <a:gridCol w="659725"/>
                <a:gridCol w="659725"/>
              </a:tblGrid>
              <a:tr h="5125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R1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R2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R3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125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125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125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98" name="Google Shape;198;p16"/>
          <p:cNvSpPr txBox="1"/>
          <p:nvPr/>
        </p:nvSpPr>
        <p:spPr>
          <a:xfrm>
            <a:off x="858575" y="1239800"/>
            <a:ext cx="2638800" cy="3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n" sz="17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Peticiones Máximas</a:t>
            </a:r>
            <a:r>
              <a:rPr b="0" i="0" lang="en" sz="17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(PM)</a:t>
            </a:r>
            <a:endParaRPr b="0" i="0" sz="17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aphicFrame>
        <p:nvGraphicFramePr>
          <p:cNvPr id="199" name="Google Shape;199;p16"/>
          <p:cNvGraphicFramePr/>
          <p:nvPr/>
        </p:nvGraphicFramePr>
        <p:xfrm>
          <a:off x="3676450" y="1581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{3C6DCA20-7F8B-431B-89B8-DA3BCFF65632}</a:tableStyleId>
              </a:tblPr>
              <a:tblGrid>
                <a:gridCol w="659725"/>
                <a:gridCol w="659725"/>
                <a:gridCol w="659725"/>
                <a:gridCol w="659725"/>
              </a:tblGrid>
              <a:tr h="5125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R1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R2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R3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125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125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125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00" name="Google Shape;200;p16"/>
          <p:cNvSpPr txBox="1"/>
          <p:nvPr/>
        </p:nvSpPr>
        <p:spPr>
          <a:xfrm>
            <a:off x="3676450" y="1212225"/>
            <a:ext cx="2638800" cy="3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n" sz="17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Recursos Asignados </a:t>
            </a:r>
            <a:r>
              <a:rPr b="0" i="0" lang="en" sz="17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(RA)</a:t>
            </a:r>
            <a:endParaRPr b="0" i="0" sz="17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aphicFrame>
        <p:nvGraphicFramePr>
          <p:cNvPr id="201" name="Google Shape;201;p16"/>
          <p:cNvGraphicFramePr/>
          <p:nvPr/>
        </p:nvGraphicFramePr>
        <p:xfrm>
          <a:off x="6494325" y="1691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{3C6DCA20-7F8B-431B-89B8-DA3BCFF65632}</a:tableStyleId>
              </a:tblPr>
              <a:tblGrid>
                <a:gridCol w="659725"/>
                <a:gridCol w="659725"/>
                <a:gridCol w="659725"/>
              </a:tblGrid>
              <a:tr h="5125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R1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R2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R3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125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02" name="Google Shape;202;p16"/>
          <p:cNvSpPr txBox="1"/>
          <p:nvPr/>
        </p:nvSpPr>
        <p:spPr>
          <a:xfrm>
            <a:off x="6473375" y="1212225"/>
            <a:ext cx="1979100" cy="3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n" sz="17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Recursos totales</a:t>
            </a:r>
            <a:endParaRPr b="1" i="0" sz="17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03" name="Google Shape;203;p16"/>
          <p:cNvSpPr txBox="1"/>
          <p:nvPr/>
        </p:nvSpPr>
        <p:spPr>
          <a:xfrm>
            <a:off x="102175" y="1732250"/>
            <a:ext cx="527100" cy="17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</a:t>
            </a:r>
            <a:endParaRPr b="1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</a:t>
            </a:r>
            <a:endParaRPr b="1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</a:t>
            </a:r>
            <a:endParaRPr b="1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O</a:t>
            </a:r>
            <a:endParaRPr b="1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</a:t>
            </a:r>
            <a:endParaRPr b="1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04" name="Google Shape;204;p16"/>
          <p:cNvSpPr/>
          <p:nvPr/>
        </p:nvSpPr>
        <p:spPr>
          <a:xfrm>
            <a:off x="545825" y="1537025"/>
            <a:ext cx="167600" cy="2223770"/>
          </a:xfrm>
          <a:custGeom>
            <a:rect b="b" l="l" r="r" t="t"/>
            <a:pathLst>
              <a:path extrusionOk="0" h="26152" w="6704">
                <a:moveTo>
                  <a:pt x="6025" y="0"/>
                </a:moveTo>
                <a:cubicBezTo>
                  <a:pt x="-793" y="5114"/>
                  <a:pt x="-795" y="16855"/>
                  <a:pt x="1272" y="25123"/>
                </a:cubicBezTo>
                <a:cubicBezTo>
                  <a:pt x="1715" y="26893"/>
                  <a:pt x="4879" y="25802"/>
                  <a:pt x="6704" y="25802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16"/>
          <p:cNvSpPr txBox="1"/>
          <p:nvPr/>
        </p:nvSpPr>
        <p:spPr>
          <a:xfrm>
            <a:off x="238625" y="4774225"/>
            <a:ext cx="2537100" cy="6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Quattrocento Sans"/>
              <a:buAutoNum type="arabicParenR"/>
            </a:pPr>
            <a:r>
              <a:rPr b="1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Obtengo situación actual:</a:t>
            </a:r>
            <a:endParaRPr b="1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aphicFrame>
        <p:nvGraphicFramePr>
          <p:cNvPr id="206" name="Google Shape;206;p16"/>
          <p:cNvGraphicFramePr/>
          <p:nvPr/>
        </p:nvGraphicFramePr>
        <p:xfrm>
          <a:off x="5874200" y="4559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{3C6DCA20-7F8B-431B-89B8-DA3BCFF65632}</a:tableStyleId>
              </a:tblPr>
              <a:tblGrid>
                <a:gridCol w="659725"/>
                <a:gridCol w="659725"/>
                <a:gridCol w="659725"/>
                <a:gridCol w="659725"/>
              </a:tblGrid>
              <a:tr h="5125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R1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R2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R3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125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125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125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07" name="Google Shape;207;p16"/>
          <p:cNvSpPr txBox="1"/>
          <p:nvPr/>
        </p:nvSpPr>
        <p:spPr>
          <a:xfrm>
            <a:off x="5874200" y="4218000"/>
            <a:ext cx="2638800" cy="3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n" sz="17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Necesidad </a:t>
            </a:r>
            <a:r>
              <a:rPr b="0" i="0" lang="en" sz="17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= PM - RA</a:t>
            </a:r>
            <a:endParaRPr b="0" i="0" sz="17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aphicFrame>
        <p:nvGraphicFramePr>
          <p:cNvPr id="208" name="Google Shape;208;p16"/>
          <p:cNvGraphicFramePr/>
          <p:nvPr/>
        </p:nvGraphicFramePr>
        <p:xfrm>
          <a:off x="4336075" y="3678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{3C6DCA20-7F8B-431B-89B8-DA3BCFF65632}</a:tableStyleId>
              </a:tblPr>
              <a:tblGrid>
                <a:gridCol w="659725"/>
                <a:gridCol w="659725"/>
                <a:gridCol w="659725"/>
              </a:tblGrid>
              <a:tr h="5125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209" name="Google Shape;209;p16"/>
          <p:cNvGraphicFramePr/>
          <p:nvPr/>
        </p:nvGraphicFramePr>
        <p:xfrm>
          <a:off x="3056275" y="50883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{3C6DCA20-7F8B-431B-89B8-DA3BCFF65632}</a:tableStyleId>
              </a:tblPr>
              <a:tblGrid>
                <a:gridCol w="659725"/>
                <a:gridCol w="659725"/>
                <a:gridCol w="659725"/>
              </a:tblGrid>
              <a:tr h="5125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R1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R2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R3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125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10" name="Google Shape;210;p16"/>
          <p:cNvSpPr txBox="1"/>
          <p:nvPr/>
        </p:nvSpPr>
        <p:spPr>
          <a:xfrm>
            <a:off x="2882925" y="4609025"/>
            <a:ext cx="2405100" cy="3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n" sz="17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Recursos disponibles</a:t>
            </a:r>
            <a:endParaRPr b="1" i="0" sz="17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7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17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p17"/>
          <p:cNvSpPr txBox="1"/>
          <p:nvPr>
            <p:ph type="ctrTitle"/>
          </p:nvPr>
        </p:nvSpPr>
        <p:spPr>
          <a:xfrm>
            <a:off x="1230800" y="364423"/>
            <a:ext cx="77724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800">
                <a:solidFill>
                  <a:srgbClr val="FFFFFF"/>
                </a:solidFill>
              </a:rPr>
              <a:t>EVASIÓN DE DEADLOCKS (CONT.)</a:t>
            </a:r>
            <a:endParaRPr b="0" sz="1800">
              <a:solidFill>
                <a:srgbClr val="FFFFFF"/>
              </a:solidFill>
            </a:endParaRPr>
          </a:p>
        </p:txBody>
      </p:sp>
      <p:sp>
        <p:nvSpPr>
          <p:cNvPr id="218" name="Google Shape;218;p17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A61C00"/>
                </a:solidFill>
                <a:latin typeface="Arial"/>
                <a:ea typeface="Arial"/>
                <a:cs typeface="Arial"/>
                <a:sym typeface="Arial"/>
              </a:rPr>
              <a:t>UTN </a:t>
            </a:r>
            <a:r>
              <a:rPr b="1" i="0" lang="en" sz="1400" u="none" cap="none" strike="noStrike">
                <a:solidFill>
                  <a:srgbClr val="E6B8AF"/>
                </a:solidFill>
                <a:latin typeface="Arial"/>
                <a:ea typeface="Arial"/>
                <a:cs typeface="Arial"/>
                <a:sym typeface="Arial"/>
              </a:rPr>
              <a:t>- Sistemas Operativos</a:t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17"/>
          <p:cNvSpPr txBox="1"/>
          <p:nvPr/>
        </p:nvSpPr>
        <p:spPr>
          <a:xfrm>
            <a:off x="272575" y="2167725"/>
            <a:ext cx="3699600" cy="6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2) La petición es válida?</a:t>
            </a:r>
            <a:endParaRPr b="1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20" name="Google Shape;220;p17"/>
          <p:cNvSpPr txBox="1"/>
          <p:nvPr/>
        </p:nvSpPr>
        <p:spPr>
          <a:xfrm>
            <a:off x="272575" y="1166025"/>
            <a:ext cx="6161100" cy="6564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Quattrocento Sans"/>
              <a:buAutoNum type="alphaUcPeriod"/>
            </a:pPr>
            <a:r>
              <a:rPr b="1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Si P3 pide 1 R2 … puedo asignárselo inmediatamente??</a:t>
            </a:r>
            <a:endParaRPr b="1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21" name="Google Shape;221;p17"/>
          <p:cNvSpPr txBox="1"/>
          <p:nvPr/>
        </p:nvSpPr>
        <p:spPr>
          <a:xfrm>
            <a:off x="4362650" y="2172275"/>
            <a:ext cx="4243800" cy="8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Petición = ( 0, 1, 0)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➔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 menor a los recursos totales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➔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 menor a lo que le queda por pedir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17"/>
          <p:cNvSpPr/>
          <p:nvPr/>
        </p:nvSpPr>
        <p:spPr>
          <a:xfrm>
            <a:off x="8334850" y="2272825"/>
            <a:ext cx="373450" cy="656380"/>
          </a:xfrm>
          <a:custGeom>
            <a:rect b="b" l="l" r="r" t="t"/>
            <a:pathLst>
              <a:path extrusionOk="0" h="32330" w="14938">
                <a:moveTo>
                  <a:pt x="0" y="27160"/>
                </a:moveTo>
                <a:cubicBezTo>
                  <a:pt x="816" y="28792"/>
                  <a:pt x="1900" y="33545"/>
                  <a:pt x="2716" y="31913"/>
                </a:cubicBezTo>
                <a:cubicBezTo>
                  <a:pt x="7810" y="21724"/>
                  <a:pt x="11336" y="10807"/>
                  <a:pt x="14938" y="0"/>
                </a:cubicBezTo>
              </a:path>
            </a:pathLst>
          </a:custGeom>
          <a:noFill/>
          <a:ln cap="flat" cmpd="sng" w="76200">
            <a:solidFill>
              <a:srgbClr val="93C4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17"/>
          <p:cNvSpPr txBox="1"/>
          <p:nvPr/>
        </p:nvSpPr>
        <p:spPr>
          <a:xfrm>
            <a:off x="272575" y="3338500"/>
            <a:ext cx="3699600" cy="6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3) Tengo esa cantidad disponible?</a:t>
            </a:r>
            <a:endParaRPr b="1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24" name="Google Shape;224;p17"/>
          <p:cNvSpPr txBox="1"/>
          <p:nvPr/>
        </p:nvSpPr>
        <p:spPr>
          <a:xfrm>
            <a:off x="4362650" y="3438550"/>
            <a:ext cx="26388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➔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17"/>
          <p:cNvSpPr/>
          <p:nvPr/>
        </p:nvSpPr>
        <p:spPr>
          <a:xfrm>
            <a:off x="8334850" y="3187225"/>
            <a:ext cx="373450" cy="656380"/>
          </a:xfrm>
          <a:custGeom>
            <a:rect b="b" l="l" r="r" t="t"/>
            <a:pathLst>
              <a:path extrusionOk="0" h="32330" w="14938">
                <a:moveTo>
                  <a:pt x="0" y="27160"/>
                </a:moveTo>
                <a:cubicBezTo>
                  <a:pt x="816" y="28792"/>
                  <a:pt x="1900" y="33545"/>
                  <a:pt x="2716" y="31913"/>
                </a:cubicBezTo>
                <a:cubicBezTo>
                  <a:pt x="7810" y="21724"/>
                  <a:pt x="11336" y="10807"/>
                  <a:pt x="14938" y="0"/>
                </a:cubicBezTo>
              </a:path>
            </a:pathLst>
          </a:custGeom>
          <a:noFill/>
          <a:ln cap="flat" cmpd="sng" w="76200">
            <a:solidFill>
              <a:srgbClr val="93C4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17"/>
          <p:cNvSpPr txBox="1"/>
          <p:nvPr/>
        </p:nvSpPr>
        <p:spPr>
          <a:xfrm>
            <a:off x="272575" y="4110025"/>
            <a:ext cx="3699600" cy="6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4) Deja a mi sistema en estado seguro?</a:t>
            </a:r>
            <a:endParaRPr b="1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27" name="Google Shape;227;p17"/>
          <p:cNvSpPr txBox="1"/>
          <p:nvPr/>
        </p:nvSpPr>
        <p:spPr>
          <a:xfrm>
            <a:off x="4362650" y="4124350"/>
            <a:ext cx="3699600" cy="8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➔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Simular asignación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➔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Ver si el estado resultante es seguro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8" name="Google Shape;228;p17"/>
          <p:cNvGrpSpPr/>
          <p:nvPr/>
        </p:nvGrpSpPr>
        <p:grpSpPr>
          <a:xfrm>
            <a:off x="933650" y="4600475"/>
            <a:ext cx="1476900" cy="1391725"/>
            <a:chOff x="933650" y="4600475"/>
            <a:chExt cx="1476900" cy="1391725"/>
          </a:xfrm>
        </p:grpSpPr>
        <p:sp>
          <p:nvSpPr>
            <p:cNvPr id="229" name="Google Shape;229;p17"/>
            <p:cNvSpPr txBox="1"/>
            <p:nvPr/>
          </p:nvSpPr>
          <p:spPr>
            <a:xfrm>
              <a:off x="933650" y="5364000"/>
              <a:ext cx="1476900" cy="62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Asigno lo que se pidió</a:t>
              </a:r>
              <a:endParaRPr b="0" i="0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30" name="Google Shape;230;p17"/>
            <p:cNvSpPr/>
            <p:nvPr/>
          </p:nvSpPr>
          <p:spPr>
            <a:xfrm>
              <a:off x="1422742" y="4600475"/>
              <a:ext cx="512425" cy="831800"/>
            </a:xfrm>
            <a:custGeom>
              <a:rect b="b" l="l" r="r" t="t"/>
              <a:pathLst>
                <a:path extrusionOk="0" h="33272" w="20497">
                  <a:moveTo>
                    <a:pt x="20497" y="0"/>
                  </a:moveTo>
                  <a:cubicBezTo>
                    <a:pt x="17328" y="2829"/>
                    <a:pt x="4654" y="11431"/>
                    <a:pt x="1485" y="16976"/>
                  </a:cubicBezTo>
                  <a:cubicBezTo>
                    <a:pt x="-1684" y="22521"/>
                    <a:pt x="1485" y="30556"/>
                    <a:pt x="1485" y="33272"/>
                  </a:cubicBezTo>
                </a:path>
              </a:pathLst>
            </a:custGeom>
            <a:noFill/>
            <a:ln cap="flat" cmpd="sng" w="381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17"/>
            <p:cNvSpPr txBox="1"/>
            <p:nvPr/>
          </p:nvSpPr>
          <p:spPr>
            <a:xfrm>
              <a:off x="1805225" y="4866013"/>
              <a:ext cx="512400" cy="39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SI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2" name="Google Shape;232;p17"/>
          <p:cNvGrpSpPr/>
          <p:nvPr/>
        </p:nvGrpSpPr>
        <p:grpSpPr>
          <a:xfrm>
            <a:off x="2614200" y="4532575"/>
            <a:ext cx="4023100" cy="1493950"/>
            <a:chOff x="2614200" y="4532575"/>
            <a:chExt cx="4023100" cy="1493950"/>
          </a:xfrm>
        </p:grpSpPr>
        <p:sp>
          <p:nvSpPr>
            <p:cNvPr id="233" name="Google Shape;233;p17"/>
            <p:cNvSpPr txBox="1"/>
            <p:nvPr/>
          </p:nvSpPr>
          <p:spPr>
            <a:xfrm>
              <a:off x="3734200" y="5398325"/>
              <a:ext cx="2903100" cy="62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No asigno </a:t>
              </a:r>
              <a:r>
                <a:rPr b="0" i="0" lang="en" sz="16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(debe esperar a que se liberen recursos)</a:t>
              </a:r>
              <a:endParaRPr b="0" i="0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34" name="Google Shape;234;p17"/>
            <p:cNvSpPr/>
            <p:nvPr/>
          </p:nvSpPr>
          <p:spPr>
            <a:xfrm>
              <a:off x="2614200" y="4532575"/>
              <a:ext cx="1527750" cy="882725"/>
            </a:xfrm>
            <a:custGeom>
              <a:rect b="b" l="l" r="r" t="t"/>
              <a:pathLst>
                <a:path extrusionOk="0" h="35309" w="61110">
                  <a:moveTo>
                    <a:pt x="0" y="0"/>
                  </a:moveTo>
                  <a:cubicBezTo>
                    <a:pt x="5772" y="2377"/>
                    <a:pt x="24444" y="8375"/>
                    <a:pt x="34629" y="14260"/>
                  </a:cubicBezTo>
                  <a:cubicBezTo>
                    <a:pt x="44814" y="20145"/>
                    <a:pt x="56697" y="31801"/>
                    <a:pt x="61110" y="35309"/>
                  </a:cubicBezTo>
                </a:path>
              </a:pathLst>
            </a:custGeom>
            <a:noFill/>
            <a:ln cap="flat" cmpd="sng" w="381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17"/>
            <p:cNvSpPr txBox="1"/>
            <p:nvPr/>
          </p:nvSpPr>
          <p:spPr>
            <a:xfrm>
              <a:off x="3083938" y="4998625"/>
              <a:ext cx="512400" cy="39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NO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6" name="Google Shape;236;p17"/>
          <p:cNvGrpSpPr/>
          <p:nvPr/>
        </p:nvGrpSpPr>
        <p:grpSpPr>
          <a:xfrm>
            <a:off x="8361888" y="4261940"/>
            <a:ext cx="319350" cy="624515"/>
            <a:chOff x="7866613" y="5538052"/>
            <a:chExt cx="319350" cy="624515"/>
          </a:xfrm>
        </p:grpSpPr>
        <p:sp>
          <p:nvSpPr>
            <p:cNvPr id="237" name="Google Shape;237;p17"/>
            <p:cNvSpPr/>
            <p:nvPr/>
          </p:nvSpPr>
          <p:spPr>
            <a:xfrm>
              <a:off x="7866613" y="5538052"/>
              <a:ext cx="319350" cy="501125"/>
            </a:xfrm>
            <a:custGeom>
              <a:rect b="b" l="l" r="r" t="t"/>
              <a:pathLst>
                <a:path extrusionOk="0" h="20045" w="12774">
                  <a:moveTo>
                    <a:pt x="0" y="1712"/>
                  </a:moveTo>
                  <a:cubicBezTo>
                    <a:pt x="3628" y="1712"/>
                    <a:pt x="8298" y="-1533"/>
                    <a:pt x="10864" y="1033"/>
                  </a:cubicBezTo>
                  <a:cubicBezTo>
                    <a:pt x="13265" y="3434"/>
                    <a:pt x="13515" y="9097"/>
                    <a:pt x="10864" y="11218"/>
                  </a:cubicBezTo>
                  <a:cubicBezTo>
                    <a:pt x="8409" y="13182"/>
                    <a:pt x="3710" y="12988"/>
                    <a:pt x="2716" y="15971"/>
                  </a:cubicBezTo>
                  <a:cubicBezTo>
                    <a:pt x="2281" y="17277"/>
                    <a:pt x="3395" y="18668"/>
                    <a:pt x="3395" y="20045"/>
                  </a:cubicBezTo>
                </a:path>
              </a:pathLst>
            </a:custGeom>
            <a:noFill/>
            <a:ln cap="flat" cmpd="sng" w="76200">
              <a:solidFill>
                <a:srgbClr val="F6B26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17"/>
            <p:cNvSpPr/>
            <p:nvPr/>
          </p:nvSpPr>
          <p:spPr>
            <a:xfrm>
              <a:off x="7938766" y="6139942"/>
              <a:ext cx="22625" cy="22625"/>
            </a:xfrm>
            <a:custGeom>
              <a:rect b="b" l="l" r="r" t="t"/>
              <a:pathLst>
                <a:path extrusionOk="0" h="905" w="905">
                  <a:moveTo>
                    <a:pt x="905" y="905"/>
                  </a:moveTo>
                  <a:cubicBezTo>
                    <a:pt x="804" y="601"/>
                    <a:pt x="0" y="0"/>
                    <a:pt x="226" y="226"/>
                  </a:cubicBezTo>
                </a:path>
              </a:pathLst>
            </a:custGeom>
            <a:noFill/>
            <a:ln cap="flat" cmpd="sng" w="76200">
              <a:solidFill>
                <a:srgbClr val="F6B26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9" name="Google Shape;239;p17"/>
          <p:cNvGrpSpPr/>
          <p:nvPr/>
        </p:nvGrpSpPr>
        <p:grpSpPr>
          <a:xfrm>
            <a:off x="933650" y="4600475"/>
            <a:ext cx="1476900" cy="1391725"/>
            <a:chOff x="933650" y="4600475"/>
            <a:chExt cx="1476900" cy="1391725"/>
          </a:xfrm>
        </p:grpSpPr>
        <p:sp>
          <p:nvSpPr>
            <p:cNvPr id="240" name="Google Shape;240;p17"/>
            <p:cNvSpPr txBox="1"/>
            <p:nvPr/>
          </p:nvSpPr>
          <p:spPr>
            <a:xfrm>
              <a:off x="933650" y="5364000"/>
              <a:ext cx="1476900" cy="62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Asigno lo que se pidió</a:t>
              </a:r>
              <a:endParaRPr b="0" i="0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41" name="Google Shape;241;p17"/>
            <p:cNvSpPr/>
            <p:nvPr/>
          </p:nvSpPr>
          <p:spPr>
            <a:xfrm>
              <a:off x="1422742" y="4600475"/>
              <a:ext cx="512425" cy="831800"/>
            </a:xfrm>
            <a:custGeom>
              <a:rect b="b" l="l" r="r" t="t"/>
              <a:pathLst>
                <a:path extrusionOk="0" h="33272" w="20497">
                  <a:moveTo>
                    <a:pt x="20497" y="0"/>
                  </a:moveTo>
                  <a:cubicBezTo>
                    <a:pt x="17328" y="2829"/>
                    <a:pt x="4654" y="11431"/>
                    <a:pt x="1485" y="16976"/>
                  </a:cubicBezTo>
                  <a:cubicBezTo>
                    <a:pt x="-1684" y="22521"/>
                    <a:pt x="1485" y="30556"/>
                    <a:pt x="1485" y="33272"/>
                  </a:cubicBezTo>
                </a:path>
              </a:pathLst>
            </a:custGeom>
            <a:noFill/>
            <a:ln cap="flat" cmpd="sng" w="38100">
              <a:solidFill>
                <a:srgbClr val="96333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p17"/>
            <p:cNvSpPr txBox="1"/>
            <p:nvPr/>
          </p:nvSpPr>
          <p:spPr>
            <a:xfrm>
              <a:off x="1805225" y="4866013"/>
              <a:ext cx="512400" cy="39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SI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3" name="Google Shape;243;p17"/>
          <p:cNvGrpSpPr/>
          <p:nvPr/>
        </p:nvGrpSpPr>
        <p:grpSpPr>
          <a:xfrm>
            <a:off x="2614200" y="4532575"/>
            <a:ext cx="4023100" cy="1493950"/>
            <a:chOff x="2614200" y="4532575"/>
            <a:chExt cx="4023100" cy="1493950"/>
          </a:xfrm>
        </p:grpSpPr>
        <p:sp>
          <p:nvSpPr>
            <p:cNvPr id="244" name="Google Shape;244;p17"/>
            <p:cNvSpPr txBox="1"/>
            <p:nvPr/>
          </p:nvSpPr>
          <p:spPr>
            <a:xfrm>
              <a:off x="3734200" y="5398325"/>
              <a:ext cx="2903100" cy="62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No asigno </a:t>
              </a:r>
              <a:r>
                <a:rPr b="0" i="0" lang="en" sz="16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(debe esperar a que se liberen recursos)</a:t>
              </a:r>
              <a:endParaRPr b="0" i="0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45" name="Google Shape;245;p17"/>
            <p:cNvSpPr/>
            <p:nvPr/>
          </p:nvSpPr>
          <p:spPr>
            <a:xfrm>
              <a:off x="2614200" y="4532575"/>
              <a:ext cx="1527750" cy="882725"/>
            </a:xfrm>
            <a:custGeom>
              <a:rect b="b" l="l" r="r" t="t"/>
              <a:pathLst>
                <a:path extrusionOk="0" h="35309" w="61110">
                  <a:moveTo>
                    <a:pt x="0" y="0"/>
                  </a:moveTo>
                  <a:cubicBezTo>
                    <a:pt x="5772" y="2377"/>
                    <a:pt x="24444" y="8375"/>
                    <a:pt x="34629" y="14260"/>
                  </a:cubicBezTo>
                  <a:cubicBezTo>
                    <a:pt x="44814" y="20145"/>
                    <a:pt x="56697" y="31801"/>
                    <a:pt x="61110" y="35309"/>
                  </a:cubicBezTo>
                </a:path>
              </a:pathLst>
            </a:custGeom>
            <a:noFill/>
            <a:ln cap="flat" cmpd="sng" w="38100">
              <a:solidFill>
                <a:srgbClr val="96333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17"/>
            <p:cNvSpPr txBox="1"/>
            <p:nvPr/>
          </p:nvSpPr>
          <p:spPr>
            <a:xfrm>
              <a:off x="3083938" y="4998625"/>
              <a:ext cx="512400" cy="39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NO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18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18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18"/>
          <p:cNvSpPr txBox="1"/>
          <p:nvPr>
            <p:ph type="ctrTitle"/>
          </p:nvPr>
        </p:nvSpPr>
        <p:spPr>
          <a:xfrm>
            <a:off x="1230800" y="364423"/>
            <a:ext cx="77724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800">
                <a:solidFill>
                  <a:srgbClr val="FFFFFF"/>
                </a:solidFill>
              </a:rPr>
              <a:t>EVASIÓN DE DEADLOCKS (CONT.)</a:t>
            </a:r>
            <a:endParaRPr b="0" sz="1800">
              <a:solidFill>
                <a:srgbClr val="FFFFFF"/>
              </a:solidFill>
            </a:endParaRPr>
          </a:p>
        </p:txBody>
      </p:sp>
      <p:sp>
        <p:nvSpPr>
          <p:cNvPr id="254" name="Google Shape;254;p18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A61C00"/>
                </a:solidFill>
                <a:latin typeface="Arial"/>
                <a:ea typeface="Arial"/>
                <a:cs typeface="Arial"/>
                <a:sym typeface="Arial"/>
              </a:rPr>
              <a:t>UTN </a:t>
            </a:r>
            <a:r>
              <a:rPr b="1" i="0" lang="en" sz="1400" u="none" cap="none" strike="noStrike">
                <a:solidFill>
                  <a:srgbClr val="E6B8AF"/>
                </a:solidFill>
                <a:latin typeface="Arial"/>
                <a:ea typeface="Arial"/>
                <a:cs typeface="Arial"/>
                <a:sym typeface="Arial"/>
              </a:rPr>
              <a:t>- Sistemas Operativos</a:t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55" name="Google Shape;255;p18"/>
          <p:cNvGraphicFramePr/>
          <p:nvPr/>
        </p:nvGraphicFramePr>
        <p:xfrm>
          <a:off x="399850" y="1733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{3C6DCA20-7F8B-431B-89B8-DA3BCFF65632}</a:tableStyleId>
              </a:tblPr>
              <a:tblGrid>
                <a:gridCol w="659725"/>
                <a:gridCol w="659725"/>
                <a:gridCol w="659725"/>
                <a:gridCol w="659725"/>
              </a:tblGrid>
              <a:tr h="5125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R1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R2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R3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125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125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125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Arial"/>
                        <a:buNone/>
                      </a:pPr>
                      <a:r>
                        <a:rPr b="1" lang="en" sz="1700" u="none" cap="none" strike="noStrike"/>
                        <a:t>1</a:t>
                      </a:r>
                      <a:endParaRPr b="1" sz="17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256" name="Google Shape;256;p18"/>
          <p:cNvGraphicFramePr/>
          <p:nvPr/>
        </p:nvGraphicFramePr>
        <p:xfrm>
          <a:off x="399850" y="4238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{3C6DCA20-7F8B-431B-89B8-DA3BCFF65632}</a:tableStyleId>
              </a:tblPr>
              <a:tblGrid>
                <a:gridCol w="659725"/>
                <a:gridCol w="659725"/>
                <a:gridCol w="659725"/>
                <a:gridCol w="659725"/>
              </a:tblGrid>
              <a:tr h="5125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R1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R2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R3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125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125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125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700"/>
                        <a:buFont typeface="Arial"/>
                        <a:buNone/>
                      </a:pPr>
                      <a:r>
                        <a:rPr b="1" lang="en" sz="1700" u="none" cap="none" strike="noStrike"/>
                        <a:t>0</a:t>
                      </a:r>
                      <a:endParaRPr b="1" sz="17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57" name="Google Shape;257;p18"/>
          <p:cNvSpPr txBox="1"/>
          <p:nvPr/>
        </p:nvSpPr>
        <p:spPr>
          <a:xfrm>
            <a:off x="399850" y="3896475"/>
            <a:ext cx="2638800" cy="3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n" sz="17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Necesidad </a:t>
            </a:r>
            <a:r>
              <a:rPr b="0" i="0" lang="en" sz="17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= PM - RA</a:t>
            </a:r>
            <a:endParaRPr b="0" i="0" sz="17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aphicFrame>
        <p:nvGraphicFramePr>
          <p:cNvPr id="258" name="Google Shape;258;p18"/>
          <p:cNvGraphicFramePr/>
          <p:nvPr/>
        </p:nvGraphicFramePr>
        <p:xfrm>
          <a:off x="3386350" y="52631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{3C6DCA20-7F8B-431B-89B8-DA3BCFF65632}</a:tableStyleId>
              </a:tblPr>
              <a:tblGrid>
                <a:gridCol w="659725"/>
                <a:gridCol w="659725"/>
                <a:gridCol w="659725"/>
              </a:tblGrid>
              <a:tr h="5125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R1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R2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R3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125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" sz="1600" u="none" cap="none" strike="noStrike"/>
                        <a:t>1</a:t>
                      </a:r>
                      <a:endParaRPr b="1" sz="16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59" name="Google Shape;259;p18"/>
          <p:cNvSpPr txBox="1"/>
          <p:nvPr/>
        </p:nvSpPr>
        <p:spPr>
          <a:xfrm>
            <a:off x="3213000" y="4783850"/>
            <a:ext cx="2405100" cy="3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n" sz="17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Recursos disponibles</a:t>
            </a:r>
            <a:endParaRPr b="1" i="0" sz="17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0" name="Google Shape;260;p18"/>
          <p:cNvSpPr txBox="1"/>
          <p:nvPr/>
        </p:nvSpPr>
        <p:spPr>
          <a:xfrm>
            <a:off x="328175" y="855150"/>
            <a:ext cx="3699600" cy="6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4.1) Simulo asignación</a:t>
            </a:r>
            <a:endParaRPr b="1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1" name="Google Shape;261;p18"/>
          <p:cNvSpPr txBox="1"/>
          <p:nvPr/>
        </p:nvSpPr>
        <p:spPr>
          <a:xfrm>
            <a:off x="399850" y="1364625"/>
            <a:ext cx="2638800" cy="3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n" sz="17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Recursos Asignados </a:t>
            </a:r>
            <a:r>
              <a:rPr b="0" i="0" lang="en" sz="17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(RA)</a:t>
            </a:r>
            <a:endParaRPr b="0" i="0" sz="17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62" name="Google Shape;262;p18"/>
          <p:cNvSpPr txBox="1"/>
          <p:nvPr/>
        </p:nvSpPr>
        <p:spPr>
          <a:xfrm>
            <a:off x="4476125" y="935250"/>
            <a:ext cx="4679400" cy="6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4.2) Busco al menos UNA secuencia segura </a:t>
            </a:r>
            <a:endParaRPr b="1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aphicFrame>
        <p:nvGraphicFramePr>
          <p:cNvPr id="263" name="Google Shape;263;p18"/>
          <p:cNvGraphicFramePr/>
          <p:nvPr/>
        </p:nvGraphicFramePr>
        <p:xfrm>
          <a:off x="5984850" y="15073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{3C6DCA20-7F8B-431B-89B8-DA3BCFF65632}</a:tableStyleId>
              </a:tblPr>
              <a:tblGrid>
                <a:gridCol w="1162650"/>
                <a:gridCol w="600775"/>
                <a:gridCol w="554625"/>
                <a:gridCol w="518650"/>
              </a:tblGrid>
              <a:tr h="6189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R1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R2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R3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125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Inicial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125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Elijo P3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125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Finaliza P3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125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Elijo P2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125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Finaliza P2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125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Elijo P1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125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Finaliza P1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solidFill>
                      <a:srgbClr val="D9EAD3"/>
                    </a:solidFill>
                  </a:tcPr>
                </a:tc>
              </a:tr>
            </a:tbl>
          </a:graphicData>
        </a:graphic>
      </p:graphicFrame>
      <p:sp>
        <p:nvSpPr>
          <p:cNvPr id="264" name="Google Shape;264;p18"/>
          <p:cNvSpPr txBox="1"/>
          <p:nvPr/>
        </p:nvSpPr>
        <p:spPr>
          <a:xfrm>
            <a:off x="6026225" y="6043375"/>
            <a:ext cx="2405100" cy="5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Secuencia: P3 - P2 - P1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5" name="Google Shape;265;p18"/>
          <p:cNvGrpSpPr/>
          <p:nvPr/>
        </p:nvGrpSpPr>
        <p:grpSpPr>
          <a:xfrm>
            <a:off x="3479925" y="1867475"/>
            <a:ext cx="2138100" cy="1888093"/>
            <a:chOff x="3479925" y="1867475"/>
            <a:chExt cx="2138100" cy="1888093"/>
          </a:xfrm>
        </p:grpSpPr>
        <p:sp>
          <p:nvSpPr>
            <p:cNvPr id="266" name="Google Shape;266;p18"/>
            <p:cNvSpPr/>
            <p:nvPr/>
          </p:nvSpPr>
          <p:spPr>
            <a:xfrm>
              <a:off x="4325075" y="3099188"/>
              <a:ext cx="373450" cy="656380"/>
            </a:xfrm>
            <a:custGeom>
              <a:rect b="b" l="l" r="r" t="t"/>
              <a:pathLst>
                <a:path extrusionOk="0" h="32330" w="14938">
                  <a:moveTo>
                    <a:pt x="0" y="27160"/>
                  </a:moveTo>
                  <a:cubicBezTo>
                    <a:pt x="816" y="28792"/>
                    <a:pt x="1900" y="33545"/>
                    <a:pt x="2716" y="31913"/>
                  </a:cubicBezTo>
                  <a:cubicBezTo>
                    <a:pt x="7810" y="21724"/>
                    <a:pt x="11336" y="10807"/>
                    <a:pt x="14938" y="0"/>
                  </a:cubicBezTo>
                </a:path>
              </a:pathLst>
            </a:custGeom>
            <a:noFill/>
            <a:ln cap="flat" cmpd="sng" w="76200">
              <a:solidFill>
                <a:srgbClr val="93C47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18"/>
            <p:cNvSpPr txBox="1"/>
            <p:nvPr/>
          </p:nvSpPr>
          <p:spPr>
            <a:xfrm>
              <a:off x="3479925" y="1867475"/>
              <a:ext cx="2138100" cy="1025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Deja en estado seguro:</a:t>
              </a:r>
              <a:endParaRPr b="1" i="0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PUEDO ASIGNAR</a:t>
              </a:r>
              <a:endParaRPr b="1" i="0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9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19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p19"/>
          <p:cNvSpPr txBox="1"/>
          <p:nvPr>
            <p:ph type="ctrTitle"/>
          </p:nvPr>
        </p:nvSpPr>
        <p:spPr>
          <a:xfrm>
            <a:off x="1230800" y="364423"/>
            <a:ext cx="77724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800">
                <a:solidFill>
                  <a:srgbClr val="FFFFFF"/>
                </a:solidFill>
              </a:rPr>
              <a:t>EVASIÓN DE DEADLOCKS (CONT.)</a:t>
            </a:r>
            <a:endParaRPr b="0" sz="1800">
              <a:solidFill>
                <a:srgbClr val="FFFFFF"/>
              </a:solidFill>
            </a:endParaRPr>
          </a:p>
        </p:txBody>
      </p:sp>
      <p:sp>
        <p:nvSpPr>
          <p:cNvPr id="275" name="Google Shape;275;p19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A61C00"/>
                </a:solidFill>
                <a:latin typeface="Arial"/>
                <a:ea typeface="Arial"/>
                <a:cs typeface="Arial"/>
                <a:sym typeface="Arial"/>
              </a:rPr>
              <a:t>UTN </a:t>
            </a:r>
            <a:r>
              <a:rPr b="1" i="0" lang="en" sz="1400" u="none" cap="none" strike="noStrike">
                <a:solidFill>
                  <a:srgbClr val="E6B8AF"/>
                </a:solidFill>
                <a:latin typeface="Arial"/>
                <a:ea typeface="Arial"/>
                <a:cs typeface="Arial"/>
                <a:sym typeface="Arial"/>
              </a:rPr>
              <a:t>- Sistemas Operativos</a:t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19"/>
          <p:cNvSpPr txBox="1"/>
          <p:nvPr/>
        </p:nvSpPr>
        <p:spPr>
          <a:xfrm>
            <a:off x="272575" y="2167725"/>
            <a:ext cx="3699600" cy="6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2) La petición es válida?</a:t>
            </a:r>
            <a:endParaRPr b="1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7" name="Google Shape;277;p19"/>
          <p:cNvSpPr txBox="1"/>
          <p:nvPr/>
        </p:nvSpPr>
        <p:spPr>
          <a:xfrm>
            <a:off x="272575" y="1166025"/>
            <a:ext cx="7664400" cy="6564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B.  Si P2 pide 2 R2 … puedo asignárselo inmediatamente??</a:t>
            </a:r>
            <a:endParaRPr b="1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78" name="Google Shape;278;p19"/>
          <p:cNvSpPr txBox="1"/>
          <p:nvPr/>
        </p:nvSpPr>
        <p:spPr>
          <a:xfrm>
            <a:off x="4362650" y="2172275"/>
            <a:ext cx="4243800" cy="8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Petición = ( 0, 2, 0)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➔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 menor a los recursos totales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➔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 menor a lo que le queda por pedir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19"/>
          <p:cNvSpPr/>
          <p:nvPr/>
        </p:nvSpPr>
        <p:spPr>
          <a:xfrm>
            <a:off x="8334850" y="2272825"/>
            <a:ext cx="373450" cy="656380"/>
          </a:xfrm>
          <a:custGeom>
            <a:rect b="b" l="l" r="r" t="t"/>
            <a:pathLst>
              <a:path extrusionOk="0" h="32330" w="14938">
                <a:moveTo>
                  <a:pt x="0" y="27160"/>
                </a:moveTo>
                <a:cubicBezTo>
                  <a:pt x="816" y="28792"/>
                  <a:pt x="1900" y="33545"/>
                  <a:pt x="2716" y="31913"/>
                </a:cubicBezTo>
                <a:cubicBezTo>
                  <a:pt x="7810" y="21724"/>
                  <a:pt x="11336" y="10807"/>
                  <a:pt x="14938" y="0"/>
                </a:cubicBezTo>
              </a:path>
            </a:pathLst>
          </a:custGeom>
          <a:noFill/>
          <a:ln cap="flat" cmpd="sng" w="76200">
            <a:solidFill>
              <a:srgbClr val="93C4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19"/>
          <p:cNvSpPr txBox="1"/>
          <p:nvPr/>
        </p:nvSpPr>
        <p:spPr>
          <a:xfrm>
            <a:off x="272575" y="3338500"/>
            <a:ext cx="3699600" cy="6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3) Tengo esa cantidad disponible?</a:t>
            </a:r>
            <a:endParaRPr b="1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1" name="Google Shape;281;p19"/>
          <p:cNvSpPr txBox="1"/>
          <p:nvPr/>
        </p:nvSpPr>
        <p:spPr>
          <a:xfrm>
            <a:off x="4362650" y="3438550"/>
            <a:ext cx="26388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➔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p19"/>
          <p:cNvSpPr/>
          <p:nvPr/>
        </p:nvSpPr>
        <p:spPr>
          <a:xfrm>
            <a:off x="8334850" y="3187225"/>
            <a:ext cx="373450" cy="656380"/>
          </a:xfrm>
          <a:custGeom>
            <a:rect b="b" l="l" r="r" t="t"/>
            <a:pathLst>
              <a:path extrusionOk="0" h="32330" w="14938">
                <a:moveTo>
                  <a:pt x="0" y="27160"/>
                </a:moveTo>
                <a:cubicBezTo>
                  <a:pt x="816" y="28792"/>
                  <a:pt x="1900" y="33545"/>
                  <a:pt x="2716" y="31913"/>
                </a:cubicBezTo>
                <a:cubicBezTo>
                  <a:pt x="7810" y="21724"/>
                  <a:pt x="11336" y="10807"/>
                  <a:pt x="14938" y="0"/>
                </a:cubicBezTo>
              </a:path>
            </a:pathLst>
          </a:custGeom>
          <a:noFill/>
          <a:ln cap="flat" cmpd="sng" w="76200">
            <a:solidFill>
              <a:srgbClr val="93C4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19"/>
          <p:cNvSpPr txBox="1"/>
          <p:nvPr/>
        </p:nvSpPr>
        <p:spPr>
          <a:xfrm>
            <a:off x="272575" y="4110025"/>
            <a:ext cx="3699600" cy="6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4) Deja a mi sistema en estado seguro?</a:t>
            </a:r>
            <a:endParaRPr b="1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4" name="Google Shape;284;p19"/>
          <p:cNvSpPr txBox="1"/>
          <p:nvPr/>
        </p:nvSpPr>
        <p:spPr>
          <a:xfrm>
            <a:off x="4362650" y="4124350"/>
            <a:ext cx="3699600" cy="8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➔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Simular asignación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➔"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Ver si el estado resultante es seguro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5" name="Google Shape;285;p19"/>
          <p:cNvGrpSpPr/>
          <p:nvPr/>
        </p:nvGrpSpPr>
        <p:grpSpPr>
          <a:xfrm>
            <a:off x="8361888" y="4261940"/>
            <a:ext cx="319350" cy="624515"/>
            <a:chOff x="7866613" y="5538052"/>
            <a:chExt cx="319350" cy="624515"/>
          </a:xfrm>
        </p:grpSpPr>
        <p:sp>
          <p:nvSpPr>
            <p:cNvPr id="286" name="Google Shape;286;p19"/>
            <p:cNvSpPr/>
            <p:nvPr/>
          </p:nvSpPr>
          <p:spPr>
            <a:xfrm>
              <a:off x="7866613" y="5538052"/>
              <a:ext cx="319350" cy="501125"/>
            </a:xfrm>
            <a:custGeom>
              <a:rect b="b" l="l" r="r" t="t"/>
              <a:pathLst>
                <a:path extrusionOk="0" h="20045" w="12774">
                  <a:moveTo>
                    <a:pt x="0" y="1712"/>
                  </a:moveTo>
                  <a:cubicBezTo>
                    <a:pt x="3628" y="1712"/>
                    <a:pt x="8298" y="-1533"/>
                    <a:pt x="10864" y="1033"/>
                  </a:cubicBezTo>
                  <a:cubicBezTo>
                    <a:pt x="13265" y="3434"/>
                    <a:pt x="13515" y="9097"/>
                    <a:pt x="10864" y="11218"/>
                  </a:cubicBezTo>
                  <a:cubicBezTo>
                    <a:pt x="8409" y="13182"/>
                    <a:pt x="3710" y="12988"/>
                    <a:pt x="2716" y="15971"/>
                  </a:cubicBezTo>
                  <a:cubicBezTo>
                    <a:pt x="2281" y="17277"/>
                    <a:pt x="3395" y="18668"/>
                    <a:pt x="3395" y="20045"/>
                  </a:cubicBezTo>
                </a:path>
              </a:pathLst>
            </a:custGeom>
            <a:noFill/>
            <a:ln cap="flat" cmpd="sng" w="76200">
              <a:solidFill>
                <a:srgbClr val="F6B26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19"/>
            <p:cNvSpPr/>
            <p:nvPr/>
          </p:nvSpPr>
          <p:spPr>
            <a:xfrm>
              <a:off x="7938766" y="6139942"/>
              <a:ext cx="22625" cy="22625"/>
            </a:xfrm>
            <a:custGeom>
              <a:rect b="b" l="l" r="r" t="t"/>
              <a:pathLst>
                <a:path extrusionOk="0" h="905" w="905">
                  <a:moveTo>
                    <a:pt x="905" y="905"/>
                  </a:moveTo>
                  <a:cubicBezTo>
                    <a:pt x="804" y="601"/>
                    <a:pt x="0" y="0"/>
                    <a:pt x="226" y="226"/>
                  </a:cubicBezTo>
                </a:path>
              </a:pathLst>
            </a:custGeom>
            <a:noFill/>
            <a:ln cap="flat" cmpd="sng" w="76200">
              <a:solidFill>
                <a:srgbClr val="F6B26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0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p20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p20"/>
          <p:cNvSpPr txBox="1"/>
          <p:nvPr>
            <p:ph type="ctrTitle"/>
          </p:nvPr>
        </p:nvSpPr>
        <p:spPr>
          <a:xfrm>
            <a:off x="1230800" y="364423"/>
            <a:ext cx="77724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800">
                <a:solidFill>
                  <a:srgbClr val="FFFFFF"/>
                </a:solidFill>
              </a:rPr>
              <a:t>EVASIÓN DE DEADLOCKS (CONT.)</a:t>
            </a:r>
            <a:endParaRPr b="0" sz="1800">
              <a:solidFill>
                <a:srgbClr val="FFFFFF"/>
              </a:solidFill>
            </a:endParaRPr>
          </a:p>
        </p:txBody>
      </p:sp>
      <p:sp>
        <p:nvSpPr>
          <p:cNvPr id="295" name="Google Shape;295;p20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A61C00"/>
                </a:solidFill>
                <a:latin typeface="Arial"/>
                <a:ea typeface="Arial"/>
                <a:cs typeface="Arial"/>
                <a:sym typeface="Arial"/>
              </a:rPr>
              <a:t>UTN </a:t>
            </a:r>
            <a:r>
              <a:rPr b="1" i="0" lang="en" sz="1400" u="none" cap="none" strike="noStrike">
                <a:solidFill>
                  <a:srgbClr val="E6B8AF"/>
                </a:solidFill>
                <a:latin typeface="Arial"/>
                <a:ea typeface="Arial"/>
                <a:cs typeface="Arial"/>
                <a:sym typeface="Arial"/>
              </a:rPr>
              <a:t>- Sistemas Operativos</a:t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96" name="Google Shape;296;p20"/>
          <p:cNvGraphicFramePr/>
          <p:nvPr/>
        </p:nvGraphicFramePr>
        <p:xfrm>
          <a:off x="399850" y="1733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{3C6DCA20-7F8B-431B-89B8-DA3BCFF65632}</a:tableStyleId>
              </a:tblPr>
              <a:tblGrid>
                <a:gridCol w="659725"/>
                <a:gridCol w="659725"/>
                <a:gridCol w="659725"/>
                <a:gridCol w="659725"/>
              </a:tblGrid>
              <a:tr h="5125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R1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R2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R3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125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125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2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125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97" name="Google Shape;297;p20"/>
          <p:cNvSpPr txBox="1"/>
          <p:nvPr/>
        </p:nvSpPr>
        <p:spPr>
          <a:xfrm>
            <a:off x="399850" y="3896475"/>
            <a:ext cx="2638800" cy="3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n" sz="17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Necesidad </a:t>
            </a:r>
            <a:r>
              <a:rPr b="0" i="0" lang="en" sz="17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= PM - RA</a:t>
            </a:r>
            <a:endParaRPr b="0" i="0" sz="17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aphicFrame>
        <p:nvGraphicFramePr>
          <p:cNvPr id="298" name="Google Shape;298;p20"/>
          <p:cNvGraphicFramePr/>
          <p:nvPr/>
        </p:nvGraphicFramePr>
        <p:xfrm>
          <a:off x="3386350" y="52631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{3C6DCA20-7F8B-431B-89B8-DA3BCFF65632}</a:tableStyleId>
              </a:tblPr>
              <a:tblGrid>
                <a:gridCol w="659725"/>
                <a:gridCol w="659725"/>
                <a:gridCol w="659725"/>
              </a:tblGrid>
              <a:tr h="5125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R1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R2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R3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125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0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99" name="Google Shape;299;p20"/>
          <p:cNvSpPr txBox="1"/>
          <p:nvPr/>
        </p:nvSpPr>
        <p:spPr>
          <a:xfrm>
            <a:off x="3213000" y="4783850"/>
            <a:ext cx="2405100" cy="3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n" sz="17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Recursos disponibles</a:t>
            </a:r>
            <a:endParaRPr b="1" i="0" sz="17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00" name="Google Shape;300;p20"/>
          <p:cNvSpPr txBox="1"/>
          <p:nvPr/>
        </p:nvSpPr>
        <p:spPr>
          <a:xfrm>
            <a:off x="328175" y="855150"/>
            <a:ext cx="3699600" cy="6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4.1) Simulo asignación</a:t>
            </a:r>
            <a:endParaRPr b="1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01" name="Google Shape;301;p20"/>
          <p:cNvSpPr txBox="1"/>
          <p:nvPr/>
        </p:nvSpPr>
        <p:spPr>
          <a:xfrm>
            <a:off x="399850" y="1364625"/>
            <a:ext cx="2638800" cy="3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n" sz="17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Recursos Asignados </a:t>
            </a:r>
            <a:r>
              <a:rPr b="0" i="0" lang="en" sz="17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(RA)</a:t>
            </a:r>
            <a:endParaRPr b="0" i="0" sz="17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02" name="Google Shape;302;p20"/>
          <p:cNvSpPr txBox="1"/>
          <p:nvPr/>
        </p:nvSpPr>
        <p:spPr>
          <a:xfrm>
            <a:off x="4476125" y="935250"/>
            <a:ext cx="4679400" cy="6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4.2) Busco al menos UNA secuencia segura </a:t>
            </a:r>
            <a:endParaRPr b="1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03" name="Google Shape;303;p20"/>
          <p:cNvSpPr txBox="1"/>
          <p:nvPr/>
        </p:nvSpPr>
        <p:spPr>
          <a:xfrm>
            <a:off x="4736100" y="1741550"/>
            <a:ext cx="3508500" cy="5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No puedo atender a ningún proceso:</a:t>
            </a:r>
            <a:endParaRPr b="0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No existe secuencia segura</a:t>
            </a:r>
            <a:endParaRPr b="0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aphicFrame>
        <p:nvGraphicFramePr>
          <p:cNvPr id="304" name="Google Shape;304;p20"/>
          <p:cNvGraphicFramePr/>
          <p:nvPr/>
        </p:nvGraphicFramePr>
        <p:xfrm>
          <a:off x="328175" y="42847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{3C6DCA20-7F8B-431B-89B8-DA3BCFF65632}</a:tableStyleId>
              </a:tblPr>
              <a:tblGrid>
                <a:gridCol w="659725"/>
                <a:gridCol w="659725"/>
                <a:gridCol w="659725"/>
                <a:gridCol w="659725"/>
              </a:tblGrid>
              <a:tr h="5125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R1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R2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R3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125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125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0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5125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pSp>
        <p:nvGrpSpPr>
          <p:cNvPr id="305" name="Google Shape;305;p20"/>
          <p:cNvGrpSpPr/>
          <p:nvPr/>
        </p:nvGrpSpPr>
        <p:grpSpPr>
          <a:xfrm>
            <a:off x="5864025" y="3052175"/>
            <a:ext cx="2878200" cy="1162475"/>
            <a:chOff x="5864025" y="3052175"/>
            <a:chExt cx="2878200" cy="1162475"/>
          </a:xfrm>
        </p:grpSpPr>
        <p:sp>
          <p:nvSpPr>
            <p:cNvPr id="306" name="Google Shape;306;p20"/>
            <p:cNvSpPr txBox="1"/>
            <p:nvPr/>
          </p:nvSpPr>
          <p:spPr>
            <a:xfrm>
              <a:off x="5864025" y="3052175"/>
              <a:ext cx="2878200" cy="1025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Deja en estado inseguro:</a:t>
              </a:r>
              <a:endParaRPr b="1" i="0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NO PUEDO ASIGNAR</a:t>
              </a:r>
              <a:endParaRPr b="1" i="0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grpSp>
          <p:nvGrpSpPr>
            <p:cNvPr id="307" name="Google Shape;307;p20"/>
            <p:cNvGrpSpPr/>
            <p:nvPr/>
          </p:nvGrpSpPr>
          <p:grpSpPr>
            <a:xfrm>
              <a:off x="6900625" y="3900800"/>
              <a:ext cx="432675" cy="313850"/>
              <a:chOff x="6730875" y="5075800"/>
              <a:chExt cx="432675" cy="313850"/>
            </a:xfrm>
          </p:grpSpPr>
          <p:sp>
            <p:nvSpPr>
              <p:cNvPr id="308" name="Google Shape;308;p20"/>
              <p:cNvSpPr/>
              <p:nvPr/>
            </p:nvSpPr>
            <p:spPr>
              <a:xfrm>
                <a:off x="6858000" y="5075800"/>
                <a:ext cx="305550" cy="305550"/>
              </a:xfrm>
              <a:custGeom>
                <a:rect b="b" l="l" r="r" t="t"/>
                <a:pathLst>
                  <a:path extrusionOk="0" h="12222" w="12222">
                    <a:moveTo>
                      <a:pt x="0" y="12222"/>
                    </a:moveTo>
                    <a:cubicBezTo>
                      <a:pt x="2964" y="7282"/>
                      <a:pt x="6460" y="0"/>
                      <a:pt x="12222" y="0"/>
                    </a:cubicBezTo>
                  </a:path>
                </a:pathLst>
              </a:custGeom>
              <a:noFill/>
              <a:ln cap="flat" cmpd="sng" w="38100">
                <a:solidFill>
                  <a:srgbClr val="CC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9" name="Google Shape;309;p20"/>
              <p:cNvSpPr/>
              <p:nvPr/>
            </p:nvSpPr>
            <p:spPr>
              <a:xfrm>
                <a:off x="6730875" y="5135025"/>
                <a:ext cx="407400" cy="254625"/>
              </a:xfrm>
              <a:custGeom>
                <a:rect b="b" l="l" r="r" t="t"/>
                <a:pathLst>
                  <a:path extrusionOk="0" h="10185" w="16296">
                    <a:moveTo>
                      <a:pt x="0" y="0"/>
                    </a:moveTo>
                    <a:cubicBezTo>
                      <a:pt x="5729" y="2865"/>
                      <a:pt x="16296" y="3779"/>
                      <a:pt x="16296" y="10185"/>
                    </a:cubicBezTo>
                  </a:path>
                </a:pathLst>
              </a:custGeom>
              <a:noFill/>
              <a:ln cap="flat" cmpd="sng" w="38100">
                <a:solidFill>
                  <a:srgbClr val="CC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1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p21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6" name="Google Shape;316;p21"/>
          <p:cNvSpPr txBox="1"/>
          <p:nvPr/>
        </p:nvSpPr>
        <p:spPr>
          <a:xfrm>
            <a:off x="663675" y="1067000"/>
            <a:ext cx="8070300" cy="481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DETECCIÓN</a:t>
            </a:r>
            <a:endParaRPr b="0" i="0" sz="1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0" marL="45720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➔"/>
            </a:pPr>
            <a:r>
              <a:rPr b="0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Al igual que el algoritmo del banquero, realiza una simulación de asignación de recursos, en este caso, para ver si puede satisfacer todas las peticiones actuales.</a:t>
            </a:r>
            <a:br>
              <a:rPr b="0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endParaRPr b="1" i="0" sz="1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0" marL="45720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➔"/>
            </a:pPr>
            <a:r>
              <a:rPr b="0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Estructuras necesarias</a:t>
            </a:r>
            <a:endParaRPr b="0" i="0" sz="1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1" marL="91440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◆"/>
            </a:pPr>
            <a:r>
              <a:rPr b="0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Matriz de asignación</a:t>
            </a:r>
            <a:endParaRPr b="0" i="0" sz="1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1" marL="91440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◆"/>
            </a:pPr>
            <a:r>
              <a:rPr b="0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Matriz de peticiones</a:t>
            </a:r>
            <a:endParaRPr b="0" i="0" sz="1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1" marL="91440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◆"/>
            </a:pPr>
            <a:r>
              <a:rPr b="0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Vectores de recursos totales y disponibles</a:t>
            </a:r>
            <a:br>
              <a:rPr b="0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</a:br>
            <a:endParaRPr b="0" i="0" sz="1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0" marL="45720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➔"/>
            </a:pPr>
            <a:r>
              <a:rPr b="0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Tiene un coste significativo asociado</a:t>
            </a:r>
            <a:endParaRPr b="0" i="0" sz="1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1" marL="91440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◆"/>
            </a:pPr>
            <a:r>
              <a:rPr b="0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Mantenimiento de la información necesaria y la ejecución del algo­ritmo de detección.</a:t>
            </a:r>
            <a:endParaRPr b="0" i="0" sz="1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1" marL="91440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◆"/>
            </a:pPr>
            <a:r>
              <a:rPr b="0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Potenciales pérdidas inherentes al proceso de recuperación.</a:t>
            </a:r>
            <a:endParaRPr b="0" i="0" sz="1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¿Con qué frecuencia hay que correr el algoritmo de detección?</a:t>
            </a:r>
            <a:endParaRPr b="0" i="0" sz="1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45720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baseline="-25000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17" name="Google Shape;317;p21"/>
          <p:cNvSpPr txBox="1"/>
          <p:nvPr>
            <p:ph type="ctrTitle"/>
          </p:nvPr>
        </p:nvSpPr>
        <p:spPr>
          <a:xfrm>
            <a:off x="1230800" y="364423"/>
            <a:ext cx="77724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800">
                <a:solidFill>
                  <a:srgbClr val="FFFFFF"/>
                </a:solidFill>
              </a:rPr>
              <a:t>DETECCIÓN Y RECUPERACIÓN DE DEADLOCKS</a:t>
            </a:r>
            <a:endParaRPr b="0" sz="1800">
              <a:solidFill>
                <a:srgbClr val="FFFFFF"/>
              </a:solidFill>
            </a:endParaRPr>
          </a:p>
        </p:txBody>
      </p:sp>
      <p:sp>
        <p:nvSpPr>
          <p:cNvPr id="318" name="Google Shape;318;p21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A61C00"/>
                </a:solidFill>
                <a:latin typeface="Arial"/>
                <a:ea typeface="Arial"/>
                <a:cs typeface="Arial"/>
                <a:sym typeface="Arial"/>
              </a:rPr>
              <a:t>UTN </a:t>
            </a:r>
            <a:r>
              <a:rPr b="1" i="0" lang="en" sz="1400" u="none" cap="none" strike="noStrike">
                <a:solidFill>
                  <a:srgbClr val="E6B8AF"/>
                </a:solidFill>
                <a:latin typeface="Arial"/>
                <a:ea typeface="Arial"/>
                <a:cs typeface="Arial"/>
                <a:sym typeface="Arial"/>
              </a:rPr>
              <a:t>- Sistemas Operativos</a:t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6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6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6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6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6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6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6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>
                                            <p:txEl>
                                              <p:pRg end="13" st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6">
                                            <p:txEl>
                                              <p:pRg end="13" st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>
                                            <p:txEl>
                                              <p:pRg end="14" st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6">
                                            <p:txEl>
                                              <p:pRg end="14" st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g9b0ca09244_1_0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g9b0ca09244_1_0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g9b0ca09244_1_0"/>
          <p:cNvSpPr txBox="1"/>
          <p:nvPr>
            <p:ph type="ctrTitle"/>
          </p:nvPr>
        </p:nvSpPr>
        <p:spPr>
          <a:xfrm>
            <a:off x="1230800" y="364423"/>
            <a:ext cx="77724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800">
                <a:solidFill>
                  <a:srgbClr val="FFFFFF"/>
                </a:solidFill>
              </a:rPr>
              <a:t>RECURSOS DEL SISTEMA</a:t>
            </a:r>
            <a:endParaRPr b="0" sz="1800">
              <a:solidFill>
                <a:srgbClr val="FFFFFF"/>
              </a:solidFill>
            </a:endParaRPr>
          </a:p>
        </p:txBody>
      </p:sp>
      <p:sp>
        <p:nvSpPr>
          <p:cNvPr id="39" name="Google Shape;39;g9b0ca09244_1_0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A61C00"/>
                </a:solidFill>
                <a:latin typeface="Arial"/>
                <a:ea typeface="Arial"/>
                <a:cs typeface="Arial"/>
                <a:sym typeface="Arial"/>
              </a:rPr>
              <a:t>UTN </a:t>
            </a:r>
            <a:r>
              <a:rPr b="1" i="0" lang="en" sz="1400" u="none" cap="none" strike="noStrike">
                <a:solidFill>
                  <a:srgbClr val="E6B8AF"/>
                </a:solidFill>
                <a:latin typeface="Arial"/>
                <a:ea typeface="Arial"/>
                <a:cs typeface="Arial"/>
                <a:sym typeface="Arial"/>
              </a:rPr>
              <a:t>- Sistemas Operativos</a:t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g9b0ca09244_1_0"/>
          <p:cNvSpPr/>
          <p:nvPr/>
        </p:nvSpPr>
        <p:spPr>
          <a:xfrm>
            <a:off x="1805225" y="2770952"/>
            <a:ext cx="1082100" cy="9462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R1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g9b0ca09244_1_0"/>
          <p:cNvSpPr/>
          <p:nvPr/>
        </p:nvSpPr>
        <p:spPr>
          <a:xfrm>
            <a:off x="6013532" y="2981072"/>
            <a:ext cx="1082100" cy="946200"/>
          </a:xfrm>
          <a:prstGeom prst="rect">
            <a:avLst/>
          </a:prstGeom>
          <a:solidFill>
            <a:schemeClr val="lt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R2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g9b0ca09244_1_0"/>
          <p:cNvSpPr/>
          <p:nvPr/>
        </p:nvSpPr>
        <p:spPr>
          <a:xfrm>
            <a:off x="3952841" y="3650896"/>
            <a:ext cx="995400" cy="946200"/>
          </a:xfrm>
          <a:prstGeom prst="ellipse">
            <a:avLst/>
          </a:prstGeom>
          <a:solidFill>
            <a:srgbClr val="9FC5E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P1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g9b0ca09244_1_0"/>
          <p:cNvSpPr/>
          <p:nvPr/>
        </p:nvSpPr>
        <p:spPr>
          <a:xfrm>
            <a:off x="3952841" y="2035108"/>
            <a:ext cx="995400" cy="946200"/>
          </a:xfrm>
          <a:prstGeom prst="ellipse">
            <a:avLst/>
          </a:prstGeom>
          <a:solidFill>
            <a:srgbClr val="9FC5E8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P2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4" name="Google Shape;44;g9b0ca09244_1_0"/>
          <p:cNvGrpSpPr/>
          <p:nvPr/>
        </p:nvGrpSpPr>
        <p:grpSpPr>
          <a:xfrm>
            <a:off x="4746009" y="3926457"/>
            <a:ext cx="2102153" cy="1149151"/>
            <a:chOff x="4814625" y="6047650"/>
            <a:chExt cx="1820992" cy="936248"/>
          </a:xfrm>
        </p:grpSpPr>
        <p:sp>
          <p:nvSpPr>
            <p:cNvPr id="45" name="Google Shape;45;g9b0ca09244_1_0"/>
            <p:cNvSpPr/>
            <p:nvPr/>
          </p:nvSpPr>
          <p:spPr>
            <a:xfrm>
              <a:off x="4814625" y="6047650"/>
              <a:ext cx="1669550" cy="574650"/>
            </a:xfrm>
            <a:custGeom>
              <a:rect b="b" l="l" r="r" t="t"/>
              <a:pathLst>
                <a:path extrusionOk="0" h="22986" w="66782">
                  <a:moveTo>
                    <a:pt x="0" y="18494"/>
                  </a:moveTo>
                  <a:cubicBezTo>
                    <a:pt x="5565" y="19093"/>
                    <a:pt x="22261" y="25172"/>
                    <a:pt x="33391" y="22090"/>
                  </a:cubicBezTo>
                  <a:cubicBezTo>
                    <a:pt x="44521" y="19008"/>
                    <a:pt x="61217" y="3682"/>
                    <a:pt x="66782" y="0"/>
                  </a:cubicBezTo>
                </a:path>
              </a:pathLst>
            </a:custGeom>
            <a:noFill/>
            <a:ln cap="flat" cmpd="sng" w="381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g9b0ca09244_1_0"/>
            <p:cNvSpPr txBox="1"/>
            <p:nvPr/>
          </p:nvSpPr>
          <p:spPr>
            <a:xfrm rot="-1612345">
              <a:off x="5505652" y="6362660"/>
              <a:ext cx="1100430" cy="3937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en" sz="1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Solicita</a:t>
              </a:r>
              <a:endParaRPr b="1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7" name="Google Shape;47;g9b0ca09244_1_0"/>
          <p:cNvGrpSpPr/>
          <p:nvPr/>
        </p:nvGrpSpPr>
        <p:grpSpPr>
          <a:xfrm>
            <a:off x="4690273" y="2870269"/>
            <a:ext cx="1486059" cy="1150793"/>
            <a:chOff x="4766343" y="5187139"/>
            <a:chExt cx="1287300" cy="937586"/>
          </a:xfrm>
        </p:grpSpPr>
        <p:sp>
          <p:nvSpPr>
            <p:cNvPr id="48" name="Google Shape;48;g9b0ca09244_1_0"/>
            <p:cNvSpPr/>
            <p:nvPr/>
          </p:nvSpPr>
          <p:spPr>
            <a:xfrm>
              <a:off x="5007275" y="5777975"/>
              <a:ext cx="924675" cy="346750"/>
            </a:xfrm>
            <a:custGeom>
              <a:rect b="b" l="l" r="r" t="t"/>
              <a:pathLst>
                <a:path extrusionOk="0" h="13870" w="36987">
                  <a:moveTo>
                    <a:pt x="36987" y="0"/>
                  </a:moveTo>
                  <a:cubicBezTo>
                    <a:pt x="33990" y="599"/>
                    <a:pt x="25172" y="1284"/>
                    <a:pt x="19007" y="3596"/>
                  </a:cubicBezTo>
                  <a:cubicBezTo>
                    <a:pt x="12843" y="5908"/>
                    <a:pt x="3168" y="12158"/>
                    <a:pt x="0" y="13870"/>
                  </a:cubicBezTo>
                </a:path>
              </a:pathLst>
            </a:custGeom>
            <a:noFill/>
            <a:ln cap="flat" cmpd="sng" w="381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g9b0ca09244_1_0"/>
            <p:cNvSpPr txBox="1"/>
            <p:nvPr/>
          </p:nvSpPr>
          <p:spPr>
            <a:xfrm rot="-1284855">
              <a:off x="4795792" y="5397810"/>
              <a:ext cx="1228403" cy="39375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en" sz="1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Asignado</a:t>
              </a:r>
              <a:endParaRPr b="1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0" name="Google Shape;50;g9b0ca09244_1_0"/>
          <p:cNvGrpSpPr/>
          <p:nvPr/>
        </p:nvGrpSpPr>
        <p:grpSpPr>
          <a:xfrm>
            <a:off x="2861905" y="2870346"/>
            <a:ext cx="1584414" cy="763695"/>
            <a:chOff x="3182518" y="5187200"/>
            <a:chExt cx="1372500" cy="622206"/>
          </a:xfrm>
        </p:grpSpPr>
        <p:sp>
          <p:nvSpPr>
            <p:cNvPr id="51" name="Google Shape;51;g9b0ca09244_1_0"/>
            <p:cNvSpPr/>
            <p:nvPr/>
          </p:nvSpPr>
          <p:spPr>
            <a:xfrm>
              <a:off x="3222125" y="5187200"/>
              <a:ext cx="1053100" cy="184600"/>
            </a:xfrm>
            <a:custGeom>
              <a:rect b="b" l="l" r="r" t="t"/>
              <a:pathLst>
                <a:path extrusionOk="0" h="7384" w="42124">
                  <a:moveTo>
                    <a:pt x="0" y="7192"/>
                  </a:moveTo>
                  <a:cubicBezTo>
                    <a:pt x="3767" y="7106"/>
                    <a:pt x="15583" y="7877"/>
                    <a:pt x="22604" y="6678"/>
                  </a:cubicBezTo>
                  <a:cubicBezTo>
                    <a:pt x="29625" y="5479"/>
                    <a:pt x="38871" y="1113"/>
                    <a:pt x="42124" y="0"/>
                  </a:cubicBezTo>
                </a:path>
              </a:pathLst>
            </a:custGeom>
            <a:noFill/>
            <a:ln cap="flat" cmpd="sng" w="381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g9b0ca09244_1_0"/>
            <p:cNvSpPr txBox="1"/>
            <p:nvPr/>
          </p:nvSpPr>
          <p:spPr>
            <a:xfrm rot="-320991">
              <a:off x="3197895" y="5353904"/>
              <a:ext cx="1341745" cy="39380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en" sz="1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Asignado</a:t>
              </a:r>
              <a:endParaRPr b="1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3" name="Google Shape;53;g9b0ca09244_1_0"/>
          <p:cNvGrpSpPr/>
          <p:nvPr/>
        </p:nvGrpSpPr>
        <p:grpSpPr>
          <a:xfrm>
            <a:off x="2285322" y="1697640"/>
            <a:ext cx="1808365" cy="1125422"/>
            <a:chOff x="2683053" y="4231759"/>
            <a:chExt cx="1566497" cy="916916"/>
          </a:xfrm>
        </p:grpSpPr>
        <p:sp>
          <p:nvSpPr>
            <p:cNvPr id="54" name="Google Shape;54;g9b0ca09244_1_0"/>
            <p:cNvSpPr/>
            <p:nvPr/>
          </p:nvSpPr>
          <p:spPr>
            <a:xfrm>
              <a:off x="2759800" y="4647800"/>
              <a:ext cx="1489750" cy="500875"/>
            </a:xfrm>
            <a:custGeom>
              <a:rect b="b" l="l" r="r" t="t"/>
              <a:pathLst>
                <a:path extrusionOk="0" h="20035" w="59590">
                  <a:moveTo>
                    <a:pt x="59590" y="0"/>
                  </a:moveTo>
                  <a:cubicBezTo>
                    <a:pt x="53597" y="599"/>
                    <a:pt x="33562" y="257"/>
                    <a:pt x="23630" y="3596"/>
                  </a:cubicBezTo>
                  <a:cubicBezTo>
                    <a:pt x="13698" y="6935"/>
                    <a:pt x="3938" y="17295"/>
                    <a:pt x="0" y="20035"/>
                  </a:cubicBezTo>
                </a:path>
              </a:pathLst>
            </a:custGeom>
            <a:noFill/>
            <a:ln cap="flat" cmpd="sng" w="381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g9b0ca09244_1_0"/>
            <p:cNvSpPr txBox="1"/>
            <p:nvPr/>
          </p:nvSpPr>
          <p:spPr>
            <a:xfrm rot="-1102244">
              <a:off x="2717113" y="4395113"/>
              <a:ext cx="1100378" cy="39389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en" sz="1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Solicita</a:t>
              </a:r>
              <a:endParaRPr b="1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6" name="Google Shape;56;g9b0ca09244_1_0"/>
          <p:cNvGrpSpPr/>
          <p:nvPr/>
        </p:nvGrpSpPr>
        <p:grpSpPr>
          <a:xfrm>
            <a:off x="2477701" y="3737322"/>
            <a:ext cx="1527040" cy="1028136"/>
            <a:chOff x="2849700" y="5893550"/>
            <a:chExt cx="1322800" cy="837654"/>
          </a:xfrm>
        </p:grpSpPr>
        <p:sp>
          <p:nvSpPr>
            <p:cNvPr id="57" name="Google Shape;57;g9b0ca09244_1_0"/>
            <p:cNvSpPr/>
            <p:nvPr/>
          </p:nvSpPr>
          <p:spPr>
            <a:xfrm>
              <a:off x="2849700" y="5893550"/>
              <a:ext cx="1322800" cy="394025"/>
            </a:xfrm>
            <a:custGeom>
              <a:rect b="b" l="l" r="r" t="t"/>
              <a:pathLst>
                <a:path extrusionOk="0" h="15761" w="52912">
                  <a:moveTo>
                    <a:pt x="52912" y="13870"/>
                  </a:moveTo>
                  <a:cubicBezTo>
                    <a:pt x="47176" y="14041"/>
                    <a:pt x="27312" y="17209"/>
                    <a:pt x="18493" y="14897"/>
                  </a:cubicBezTo>
                  <a:cubicBezTo>
                    <a:pt x="9674" y="12585"/>
                    <a:pt x="3082" y="2483"/>
                    <a:pt x="0" y="0"/>
                  </a:cubicBezTo>
                </a:path>
              </a:pathLst>
            </a:custGeom>
            <a:noFill/>
            <a:ln cap="flat" cmpd="sng" w="381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g9b0ca09244_1_0"/>
            <p:cNvSpPr txBox="1"/>
            <p:nvPr/>
          </p:nvSpPr>
          <p:spPr>
            <a:xfrm rot="-937">
              <a:off x="3011634" y="6337154"/>
              <a:ext cx="1100100" cy="39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en" sz="1600" u="none" cap="none" strike="noStrike">
                  <a:solidFill>
                    <a:schemeClr val="accent6"/>
                  </a:solidFill>
                  <a:latin typeface="Arial"/>
                  <a:ea typeface="Arial"/>
                  <a:cs typeface="Arial"/>
                  <a:sym typeface="Arial"/>
                </a:rPr>
                <a:t>Solicita</a:t>
              </a:r>
              <a:endParaRPr b="1" i="0" sz="16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9" name="Google Shape;59;g9b0ca09244_1_0"/>
          <p:cNvGrpSpPr/>
          <p:nvPr/>
        </p:nvGrpSpPr>
        <p:grpSpPr>
          <a:xfrm>
            <a:off x="4953569" y="1893974"/>
            <a:ext cx="1764247" cy="1055189"/>
            <a:chOff x="4994425" y="4391724"/>
            <a:chExt cx="1528280" cy="859694"/>
          </a:xfrm>
        </p:grpSpPr>
        <p:sp>
          <p:nvSpPr>
            <p:cNvPr id="60" name="Google Shape;60;g9b0ca09244_1_0"/>
            <p:cNvSpPr/>
            <p:nvPr/>
          </p:nvSpPr>
          <p:spPr>
            <a:xfrm>
              <a:off x="4994425" y="4836168"/>
              <a:ext cx="1528275" cy="415250"/>
            </a:xfrm>
            <a:custGeom>
              <a:rect b="b" l="l" r="r" t="t"/>
              <a:pathLst>
                <a:path extrusionOk="0" h="16610" w="61131">
                  <a:moveTo>
                    <a:pt x="0" y="171"/>
                  </a:moveTo>
                  <a:cubicBezTo>
                    <a:pt x="6421" y="428"/>
                    <a:pt x="28340" y="-1028"/>
                    <a:pt x="38528" y="1712"/>
                  </a:cubicBezTo>
                  <a:cubicBezTo>
                    <a:pt x="48717" y="4452"/>
                    <a:pt x="57364" y="14127"/>
                    <a:pt x="61131" y="16610"/>
                  </a:cubicBezTo>
                </a:path>
              </a:pathLst>
            </a:custGeom>
            <a:noFill/>
            <a:ln cap="flat" cmpd="sng" w="381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g9b0ca09244_1_0"/>
            <p:cNvSpPr txBox="1"/>
            <p:nvPr/>
          </p:nvSpPr>
          <p:spPr>
            <a:xfrm rot="720318">
              <a:off x="5393321" y="4501869"/>
              <a:ext cx="1100469" cy="39381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en" sz="16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Solicita</a:t>
              </a:r>
              <a:endParaRPr b="1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2" name="Google Shape;62;g9b0ca09244_1_0"/>
          <p:cNvSpPr txBox="1"/>
          <p:nvPr/>
        </p:nvSpPr>
        <p:spPr>
          <a:xfrm>
            <a:off x="6414975" y="4529525"/>
            <a:ext cx="2420400" cy="12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1" i="0" lang="en" sz="2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P2 </a:t>
            </a:r>
            <a:r>
              <a:rPr b="1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SUFRE DE</a:t>
            </a:r>
            <a:r>
              <a:rPr b="1" i="0" lang="en" sz="24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b="1" i="0" lang="en" sz="21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STARVATION</a:t>
            </a:r>
            <a:endParaRPr b="1" i="0" sz="21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63" name="Google Shape;63;g9b0ca09244_1_0"/>
          <p:cNvSpPr txBox="1"/>
          <p:nvPr/>
        </p:nvSpPr>
        <p:spPr>
          <a:xfrm>
            <a:off x="190400" y="1221300"/>
            <a:ext cx="2287200" cy="11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1" i="0" lang="en" sz="2100" u="none" cap="none" strike="noStrike">
                <a:solidFill>
                  <a:schemeClr val="accent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P1 y P2</a:t>
            </a:r>
            <a:r>
              <a:rPr b="1" i="0" lang="en" sz="2400" u="none" cap="none" strike="noStrike">
                <a:solidFill>
                  <a:schemeClr val="accent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b="1" i="0" lang="en" sz="1600" u="none" cap="none" strike="noStrike">
                <a:solidFill>
                  <a:schemeClr val="accent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SE ENCUENTRAN EN </a:t>
            </a:r>
            <a:r>
              <a:rPr b="1" i="0" lang="en" sz="2100" u="none" cap="none" strike="noStrike">
                <a:solidFill>
                  <a:schemeClr val="accent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DEADLOCK</a:t>
            </a:r>
            <a:endParaRPr b="1" i="0" sz="2100" u="none" cap="none" strike="noStrike">
              <a:solidFill>
                <a:schemeClr val="accent6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64" name="Google Shape;64;g9b0ca09244_1_0"/>
          <p:cNvSpPr txBox="1"/>
          <p:nvPr/>
        </p:nvSpPr>
        <p:spPr>
          <a:xfrm>
            <a:off x="592100" y="5265075"/>
            <a:ext cx="66903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Situación 1: P2 necesita R1 y R2 para ejecutar. P1 pide únicamente R2 y no lo libera.</a:t>
            </a:r>
            <a:endParaRPr b="1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65" name="Google Shape;65;g9b0ca09244_1_0"/>
          <p:cNvSpPr txBox="1"/>
          <p:nvPr/>
        </p:nvSpPr>
        <p:spPr>
          <a:xfrm>
            <a:off x="1966700" y="954813"/>
            <a:ext cx="66903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chemeClr val="accent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Situación 2: P2 y P2</a:t>
            </a:r>
            <a:r>
              <a:rPr b="1" i="0" lang="en" sz="2100" u="none" cap="none" strike="noStrike">
                <a:solidFill>
                  <a:schemeClr val="accent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n</a:t>
            </a:r>
            <a:r>
              <a:rPr b="1" i="0" lang="en" sz="1800" u="none" cap="none" strike="noStrike">
                <a:solidFill>
                  <a:schemeClr val="accent6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ecesitan tanto R1 y R2 para ejecutar.</a:t>
            </a:r>
            <a:endParaRPr b="1" i="0" sz="1800" u="none" cap="none" strike="noStrike">
              <a:solidFill>
                <a:schemeClr val="accent6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4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22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p22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Google Shape;325;p22"/>
          <p:cNvSpPr txBox="1"/>
          <p:nvPr/>
        </p:nvSpPr>
        <p:spPr>
          <a:xfrm>
            <a:off x="609600" y="1031575"/>
            <a:ext cx="8313600" cy="536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RECUPERACIÓN</a:t>
            </a:r>
            <a:endParaRPr b="1" i="0" sz="1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0" marL="45720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Quattrocento Sans"/>
              <a:buChar char="➔"/>
            </a:pPr>
            <a:r>
              <a:rPr b="1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Finalizar procesos</a:t>
            </a:r>
            <a:endParaRPr b="1" i="0" sz="1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1" marL="91440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◆"/>
            </a:pPr>
            <a:r>
              <a:rPr b="0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Todos los intervinientes del deadlock → tiene un alto precio</a:t>
            </a:r>
            <a:endParaRPr b="0" i="0" sz="1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1" marL="91440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◆"/>
            </a:pPr>
            <a:r>
              <a:rPr b="0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Finalizar de a uno hasta que se solucione el deadlock → tiene más trabajo asociado (elegir a la víctima + correr el algoritmo de detección nuevamente luego de la finalización del proceso)</a:t>
            </a:r>
            <a:endParaRPr b="0" i="0" sz="1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45720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0" marL="45720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➔"/>
            </a:pPr>
            <a:r>
              <a:rPr b="1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Desalojar recursos</a:t>
            </a:r>
            <a:endParaRPr b="1" i="0" sz="1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1" marL="91440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◆"/>
            </a:pPr>
            <a:r>
              <a:rPr b="0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Es necesario volver al proceso expropiado a un estado seguro desde el cual pueda reanudar su ejecución.</a:t>
            </a:r>
            <a:endParaRPr b="0" i="0" sz="1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1" marL="91440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◆"/>
            </a:pPr>
            <a:r>
              <a:rPr b="0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Puede llegar a generar inanición si es que un proceso continuamente es elegido como víctima.</a:t>
            </a:r>
            <a:endParaRPr b="0" i="0" sz="1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45720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Factores a considerar para seleccionar víctimas:</a:t>
            </a:r>
            <a:endParaRPr b="1" i="0" sz="1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0" marL="457200" marR="0" rtl="0" algn="just">
              <a:lnSpc>
                <a:spcPct val="9090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attrocento Sans"/>
              <a:buChar char="❖"/>
            </a:pPr>
            <a:r>
              <a:rPr b="0" i="0" lang="en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La prioridad y el tipo del proceso.</a:t>
            </a:r>
            <a:endParaRPr b="0" i="0" sz="16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0" marL="457200" marR="25400" rtl="0" algn="just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attrocento Sans"/>
              <a:buChar char="❖"/>
            </a:pPr>
            <a:r>
              <a:rPr b="0" i="0" lang="en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Tiempo actual de ejecución.</a:t>
            </a:r>
            <a:endParaRPr b="0" i="0" sz="16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0" marL="457200" marR="25400" rtl="0" algn="just">
              <a:lnSpc>
                <a:spcPct val="113636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attrocento Sans"/>
              <a:buChar char="❖"/>
            </a:pPr>
            <a:r>
              <a:rPr b="0" i="0" lang="en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Cuántos y qué tipo de recursos ha utilizado o necesita.</a:t>
            </a:r>
            <a:endParaRPr b="0" i="0" sz="16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457200" marR="12700" rtl="0" algn="just">
              <a:lnSpc>
                <a:spcPct val="111363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baseline="-25000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26" name="Google Shape;326;p22"/>
          <p:cNvSpPr txBox="1"/>
          <p:nvPr>
            <p:ph type="ctrTitle"/>
          </p:nvPr>
        </p:nvSpPr>
        <p:spPr>
          <a:xfrm>
            <a:off x="1230800" y="364423"/>
            <a:ext cx="77724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800">
                <a:solidFill>
                  <a:srgbClr val="FFFFFF"/>
                </a:solidFill>
              </a:rPr>
              <a:t>DETECCIÓN Y RECUPERACIÓN DE DEADLOCKS (CONT.)</a:t>
            </a:r>
            <a:endParaRPr b="0" sz="1800">
              <a:solidFill>
                <a:srgbClr val="FFFFFF"/>
              </a:solidFill>
            </a:endParaRPr>
          </a:p>
        </p:txBody>
      </p:sp>
      <p:sp>
        <p:nvSpPr>
          <p:cNvPr id="327" name="Google Shape;327;p22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A61C00"/>
                </a:solidFill>
                <a:latin typeface="Arial"/>
                <a:ea typeface="Arial"/>
                <a:cs typeface="Arial"/>
                <a:sym typeface="Arial"/>
              </a:rPr>
              <a:t>UTN </a:t>
            </a:r>
            <a:r>
              <a:rPr b="1" i="0" lang="en" sz="1400" u="none" cap="none" strike="noStrike">
                <a:solidFill>
                  <a:srgbClr val="E6B8AF"/>
                </a:solidFill>
                <a:latin typeface="Arial"/>
                <a:ea typeface="Arial"/>
                <a:cs typeface="Arial"/>
                <a:sym typeface="Arial"/>
              </a:rPr>
              <a:t>- Sistemas Operativos</a:t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5378925bb9_0_0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3" name="Google Shape;333;g5378925bb9_0_0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g5378925bb9_0_0"/>
          <p:cNvSpPr txBox="1"/>
          <p:nvPr>
            <p:ph type="ctrTitle"/>
          </p:nvPr>
        </p:nvSpPr>
        <p:spPr>
          <a:xfrm>
            <a:off x="1230800" y="364423"/>
            <a:ext cx="77724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800">
                <a:solidFill>
                  <a:srgbClr val="FFFFFF"/>
                </a:solidFill>
              </a:rPr>
              <a:t>DETECCIÓN Y RECUPERACIÓN DE DEADLOCKS (CONT.)</a:t>
            </a:r>
            <a:endParaRPr b="0" sz="1800">
              <a:solidFill>
                <a:srgbClr val="FFFFFF"/>
              </a:solidFill>
            </a:endParaRPr>
          </a:p>
        </p:txBody>
      </p:sp>
      <p:sp>
        <p:nvSpPr>
          <p:cNvPr id="335" name="Google Shape;335;g5378925bb9_0_0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A61C00"/>
                </a:solidFill>
                <a:latin typeface="Arial"/>
                <a:ea typeface="Arial"/>
                <a:cs typeface="Arial"/>
                <a:sym typeface="Arial"/>
              </a:rPr>
              <a:t>UTN </a:t>
            </a:r>
            <a:r>
              <a:rPr b="1" i="0" lang="en" sz="1400" u="none" cap="none" strike="noStrike">
                <a:solidFill>
                  <a:srgbClr val="E6B8AF"/>
                </a:solidFill>
                <a:latin typeface="Arial"/>
                <a:ea typeface="Arial"/>
                <a:cs typeface="Arial"/>
                <a:sym typeface="Arial"/>
              </a:rPr>
              <a:t>- Sistemas Operativos</a:t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6" name="Google Shape;336;g5378925bb9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61663" y="785350"/>
            <a:ext cx="5620666" cy="5615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3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A61C00"/>
                </a:solidFill>
                <a:latin typeface="Arial"/>
                <a:ea typeface="Arial"/>
                <a:cs typeface="Arial"/>
                <a:sym typeface="Arial"/>
              </a:rPr>
              <a:t>UTN </a:t>
            </a:r>
            <a:r>
              <a:rPr b="1" i="0" lang="en" sz="1400" u="none" cap="none" strike="noStrike">
                <a:solidFill>
                  <a:srgbClr val="E6B8AF"/>
                </a:solidFill>
                <a:latin typeface="Arial"/>
                <a:ea typeface="Arial"/>
                <a:cs typeface="Arial"/>
                <a:sym typeface="Arial"/>
              </a:rPr>
              <a:t>- Sistemas Operativos</a:t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42" name="Google Shape;342;p23"/>
          <p:cNvGraphicFramePr/>
          <p:nvPr/>
        </p:nvGraphicFramePr>
        <p:xfrm>
          <a:off x="0" y="-1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{3C6DCA20-7F8B-431B-89B8-DA3BCFF65632}</a:tableStyleId>
              </a:tblPr>
              <a:tblGrid>
                <a:gridCol w="2286000"/>
                <a:gridCol w="2286000"/>
                <a:gridCol w="2286000"/>
                <a:gridCol w="2286000"/>
              </a:tblGrid>
              <a:tr h="7731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t/>
                      </a:r>
                      <a:endParaRPr sz="1600" u="none" cap="none" strike="noStrike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" sz="1600" u="none" cap="none" strike="noStrike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Prevención</a:t>
                      </a:r>
                      <a:endParaRPr b="1" sz="1600" u="none" cap="none" strike="noStrike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" sz="1600" u="none" cap="none" strike="noStrike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Evasión</a:t>
                      </a:r>
                      <a:endParaRPr b="1" sz="1600" u="none" cap="none" strike="noStrike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" sz="1600" u="none" cap="none" strike="noStrike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Detección y recuperación</a:t>
                      </a:r>
                      <a:endParaRPr b="1" sz="1600" u="none" cap="none" strike="noStrike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</a:tr>
              <a:tr h="9338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" sz="1600" u="none" cap="none" strike="noStrike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Cuándo se aplica?</a:t>
                      </a:r>
                      <a:endParaRPr b="1" sz="1600" u="none" cap="none" strike="noStrike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u="none" cap="none" strike="noStrike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Petición</a:t>
                      </a:r>
                      <a:endParaRPr sz="1600" u="none" cap="none" strike="noStrike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u="none" cap="none" strike="noStrike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Asignación</a:t>
                      </a:r>
                      <a:endParaRPr sz="1600" u="none" cap="none" strike="noStrike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u="none" cap="none" strike="noStrike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Deadlock</a:t>
                      </a:r>
                      <a:endParaRPr sz="1600" u="none" cap="none" strike="noStrike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</a:tr>
              <a:tr h="12509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" sz="1600" u="none" cap="none" strike="noStrike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Flexibilidad en las peticiones</a:t>
                      </a:r>
                      <a:endParaRPr b="1" sz="1600" u="none" cap="none" strike="noStrike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u="none" cap="none" strike="noStrike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Restringida por la política aplicada</a:t>
                      </a:r>
                      <a:endParaRPr sz="1600" u="none" cap="none" strike="noStrike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u="none" cap="none" strike="noStrike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Intermedia, los procesos deben declarar sus peticiones máximas</a:t>
                      </a:r>
                      <a:endParaRPr sz="1600" u="none" cap="none" strike="noStrike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u="none" cap="none" strike="noStrike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Flexible, cualquier solicitud puede realizarse</a:t>
                      </a:r>
                      <a:endParaRPr sz="1600" u="none" cap="none" strike="noStrike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</a:tr>
              <a:tr h="7731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" sz="1600" u="none" cap="none" strike="noStrike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Puede ocurrir deadlock</a:t>
                      </a:r>
                      <a:endParaRPr b="1" sz="1600" u="none" cap="none" strike="noStrike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u="none" cap="none" strike="noStrike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No</a:t>
                      </a:r>
                      <a:endParaRPr sz="1600" u="none" cap="none" strike="noStrike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u="none" cap="none" strike="noStrike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No</a:t>
                      </a:r>
                      <a:endParaRPr sz="1600" u="none" cap="none" strike="noStrike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u="none" cap="none" strike="noStrike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Si</a:t>
                      </a:r>
                      <a:endParaRPr sz="1600" u="none" cap="none" strike="noStrike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</a:tr>
              <a:tr h="14188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" sz="1600" u="none" cap="none" strike="noStrike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Overhead requerido</a:t>
                      </a:r>
                      <a:endParaRPr b="1" sz="1600" u="none" cap="none" strike="noStrike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u="none" cap="none" strike="noStrike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Por lo general es poco, sólo se define en qué forma se realizan las peticiones</a:t>
                      </a:r>
                      <a:endParaRPr sz="1600" u="none" cap="none" strike="noStrike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u="none" cap="none" strike="noStrike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Alto, con cada petición se debe correr el algoritmo del banquero</a:t>
                      </a:r>
                      <a:endParaRPr sz="1600" u="none" cap="none" strike="noStrike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u="none" cap="none" strike="noStrike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Intermedio, depende de la frecuencia del algoritmo de detección</a:t>
                      </a:r>
                      <a:endParaRPr sz="1600" u="none" cap="none" strike="noStrike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</a:tr>
              <a:tr h="12509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" sz="1600" u="none" cap="none" strike="noStrike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Utilización correcta  de los recursos</a:t>
                      </a:r>
                      <a:endParaRPr b="1" sz="1600" u="none" cap="none" strike="noStrike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u="none" cap="none" strike="noStrike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Puede ser muy ineficiente dependiendo la estrategia</a:t>
                      </a:r>
                      <a:endParaRPr sz="1600" u="none" cap="none" strike="noStrike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u="none" cap="none" strike="noStrike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Por ser pesimista  se puede evitar asignar un recurso.</a:t>
                      </a:r>
                      <a:endParaRPr sz="1600" u="none" cap="none" strike="noStrike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" sz="1600" u="none" cap="none" strike="noStrike">
                          <a:latin typeface="Quattrocento Sans"/>
                          <a:ea typeface="Quattrocento Sans"/>
                          <a:cs typeface="Quattrocento Sans"/>
                          <a:sym typeface="Quattrocento Sans"/>
                        </a:rPr>
                        <a:t>Puede llegar a ser ineficiente en caso de desalojos frecuentes</a:t>
                      </a:r>
                      <a:endParaRPr sz="1600" u="none" cap="none" strike="noStrike">
                        <a:latin typeface="Quattrocento Sans"/>
                        <a:ea typeface="Quattrocento Sans"/>
                        <a:cs typeface="Quattrocento Sans"/>
                        <a:sym typeface="Quattrocento Sans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20124D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4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8" name="Google Shape;348;p24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9" name="Google Shape;349;p24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A61C00"/>
                </a:solidFill>
                <a:latin typeface="Arial"/>
                <a:ea typeface="Arial"/>
                <a:cs typeface="Arial"/>
                <a:sym typeface="Arial"/>
              </a:rPr>
              <a:t>UTN </a:t>
            </a:r>
            <a:r>
              <a:rPr b="1" i="0" lang="en" sz="1400" u="none" cap="none" strike="noStrike">
                <a:solidFill>
                  <a:srgbClr val="E6B8AF"/>
                </a:solidFill>
                <a:latin typeface="Arial"/>
                <a:ea typeface="Arial"/>
                <a:cs typeface="Arial"/>
                <a:sym typeface="Arial"/>
              </a:rPr>
              <a:t>- Sistemas Operativos</a:t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0" name="Google Shape;350;p24"/>
          <p:cNvPicPr preferRelativeResize="0"/>
          <p:nvPr/>
        </p:nvPicPr>
        <p:blipFill rotWithShape="1">
          <a:blip r:embed="rId3">
            <a:alphaModFix/>
          </a:blip>
          <a:srcRect b="12149" l="0" r="0" t="0"/>
          <a:stretch/>
        </p:blipFill>
        <p:spPr>
          <a:xfrm>
            <a:off x="-12375" y="785350"/>
            <a:ext cx="9144000" cy="5490200"/>
          </a:xfrm>
          <a:prstGeom prst="rect">
            <a:avLst/>
          </a:prstGeom>
          <a:noFill/>
          <a:ln>
            <a:noFill/>
          </a:ln>
        </p:spPr>
      </p:pic>
      <p:sp>
        <p:nvSpPr>
          <p:cNvPr id="351" name="Google Shape;351;p24"/>
          <p:cNvSpPr txBox="1"/>
          <p:nvPr/>
        </p:nvSpPr>
        <p:spPr>
          <a:xfrm>
            <a:off x="259075" y="5154275"/>
            <a:ext cx="4413900" cy="12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b="0" i="0" lang="en" sz="5400" u="none" cap="none" strike="noStrike">
                <a:solidFill>
                  <a:srgbClr val="F3F3F3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¿Dudas?</a:t>
            </a:r>
            <a:endParaRPr b="0" i="0" sz="5400" u="none" cap="none" strike="noStrike">
              <a:solidFill>
                <a:srgbClr val="F3F3F3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52" name="Google Shape;352;p24"/>
          <p:cNvSpPr txBox="1"/>
          <p:nvPr>
            <p:ph type="ctrTitle"/>
          </p:nvPr>
        </p:nvSpPr>
        <p:spPr>
          <a:xfrm>
            <a:off x="1230800" y="364423"/>
            <a:ext cx="77724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800">
                <a:solidFill>
                  <a:srgbClr val="FFFFFF"/>
                </a:solidFill>
              </a:rPr>
              <a:t>DEADLOCK EN LA VIDA REAL</a:t>
            </a:r>
            <a:endParaRPr b="0"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25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8" name="Google Shape;358;p25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9" name="Google Shape;359;p25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A61C00"/>
                </a:solidFill>
                <a:latin typeface="Arial"/>
                <a:ea typeface="Arial"/>
                <a:cs typeface="Arial"/>
                <a:sym typeface="Arial"/>
              </a:rPr>
              <a:t>UTN </a:t>
            </a:r>
            <a:r>
              <a:rPr b="1" i="0" lang="en" sz="1400" u="none" cap="none" strike="noStrike">
                <a:solidFill>
                  <a:srgbClr val="E6B8AF"/>
                </a:solidFill>
                <a:latin typeface="Arial"/>
                <a:ea typeface="Arial"/>
                <a:cs typeface="Arial"/>
                <a:sym typeface="Arial"/>
              </a:rPr>
              <a:t>- Sistemas Operativos</a:t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" name="Google Shape;360;p25"/>
          <p:cNvSpPr txBox="1"/>
          <p:nvPr>
            <p:ph type="ctrTitle"/>
          </p:nvPr>
        </p:nvSpPr>
        <p:spPr>
          <a:xfrm>
            <a:off x="1230800" y="364423"/>
            <a:ext cx="77724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800">
                <a:solidFill>
                  <a:srgbClr val="FFFFFF"/>
                </a:solidFill>
              </a:rPr>
              <a:t>LIVELOCK</a:t>
            </a:r>
            <a:endParaRPr b="0" sz="1800">
              <a:solidFill>
                <a:srgbClr val="FFFFFF"/>
              </a:solidFill>
            </a:endParaRPr>
          </a:p>
        </p:txBody>
      </p:sp>
      <p:sp>
        <p:nvSpPr>
          <p:cNvPr id="361" name="Google Shape;361;p25"/>
          <p:cNvSpPr txBox="1"/>
          <p:nvPr/>
        </p:nvSpPr>
        <p:spPr>
          <a:xfrm>
            <a:off x="273450" y="1127125"/>
            <a:ext cx="8261400" cy="47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52727"/>
              </a:lnSpc>
              <a:spcBef>
                <a:spcPts val="600"/>
              </a:spcBef>
              <a:spcAft>
                <a:spcPts val="0"/>
              </a:spcAft>
              <a:buClr>
                <a:srgbClr val="252525"/>
              </a:buClr>
              <a:buSzPts val="1800"/>
              <a:buFont typeface="Quattrocento Sans"/>
              <a:buChar char="➔"/>
            </a:pPr>
            <a:r>
              <a:rPr b="0" i="0" lang="en" sz="1800" u="none" cap="none" strike="noStrike">
                <a:solidFill>
                  <a:srgbClr val="252525"/>
                </a:solidFill>
                <a:highlight>
                  <a:srgbClr val="FFFFFF"/>
                </a:highlight>
                <a:latin typeface="Quattrocento Sans"/>
                <a:ea typeface="Quattrocento Sans"/>
                <a:cs typeface="Quattrocento Sans"/>
                <a:sym typeface="Quattrocento Sans"/>
              </a:rPr>
              <a:t>Es una situación similar al deadlock en la cual un conjunto de procesos no puede progresar en la ejecución de su trabajo pero, en este caso, los procesos siguen ejecutándose.</a:t>
            </a:r>
            <a:endParaRPr b="0" i="0" sz="1800" u="none" cap="none" strike="noStrike">
              <a:solidFill>
                <a:srgbClr val="252525"/>
              </a:solidFill>
              <a:highlight>
                <a:srgbClr val="FFFFFF"/>
              </a:highlight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0" marL="457200" marR="0" rtl="0" algn="l">
              <a:lnSpc>
                <a:spcPct val="152727"/>
              </a:lnSpc>
              <a:spcBef>
                <a:spcPts val="0"/>
              </a:spcBef>
              <a:spcAft>
                <a:spcPts val="0"/>
              </a:spcAft>
              <a:buClr>
                <a:srgbClr val="252525"/>
              </a:buClr>
              <a:buSzPts val="1800"/>
              <a:buFont typeface="Quattrocento Sans"/>
              <a:buChar char="➔"/>
            </a:pPr>
            <a:r>
              <a:rPr b="0" i="0" lang="en" sz="1800" u="none" cap="none" strike="noStrike">
                <a:solidFill>
                  <a:srgbClr val="252525"/>
                </a:solidFill>
                <a:highlight>
                  <a:srgbClr val="FFFFFF"/>
                </a:highlight>
                <a:latin typeface="Quattrocento Sans"/>
                <a:ea typeface="Quattrocento Sans"/>
                <a:cs typeface="Quattrocento Sans"/>
                <a:sym typeface="Quattrocento Sans"/>
              </a:rPr>
              <a:t>Como los procesos no se encuentran bloqueados, es más complicada su detección.</a:t>
            </a:r>
            <a:endParaRPr b="0" i="0" sz="1100" u="none" cap="none" strike="noStrike">
              <a:solidFill>
                <a:srgbClr val="252525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2727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62" name="Google Shape;362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82396" y="3573900"/>
            <a:ext cx="7141578" cy="2826875"/>
          </a:xfrm>
          <a:prstGeom prst="rect">
            <a:avLst/>
          </a:prstGeom>
          <a:noFill/>
          <a:ln>
            <a:noFill/>
          </a:ln>
        </p:spPr>
      </p:pic>
      <p:sp>
        <p:nvSpPr>
          <p:cNvPr id="363" name="Google Shape;363;p25"/>
          <p:cNvSpPr txBox="1"/>
          <p:nvPr/>
        </p:nvSpPr>
        <p:spPr>
          <a:xfrm>
            <a:off x="562800" y="3630150"/>
            <a:ext cx="1649400" cy="5352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DEADLOCK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Google Shape;364;p25"/>
          <p:cNvSpPr txBox="1"/>
          <p:nvPr/>
        </p:nvSpPr>
        <p:spPr>
          <a:xfrm>
            <a:off x="7197025" y="3630150"/>
            <a:ext cx="1649400" cy="5352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LIVELOCK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9" name="Google Shape;369;p26"/>
          <p:cNvPicPr preferRelativeResize="0"/>
          <p:nvPr/>
        </p:nvPicPr>
        <p:blipFill rotWithShape="1">
          <a:blip r:embed="rId3">
            <a:alphaModFix/>
          </a:blip>
          <a:srcRect b="2046" l="0" r="0" t="0"/>
          <a:stretch/>
        </p:blipFill>
        <p:spPr>
          <a:xfrm>
            <a:off x="2152650" y="364425"/>
            <a:ext cx="4984474" cy="6509924"/>
          </a:xfrm>
          <a:prstGeom prst="rect">
            <a:avLst/>
          </a:prstGeom>
          <a:noFill/>
          <a:ln>
            <a:noFill/>
          </a:ln>
        </p:spPr>
      </p:pic>
      <p:sp>
        <p:nvSpPr>
          <p:cNvPr id="370" name="Google Shape;370;p26"/>
          <p:cNvSpPr/>
          <p:nvPr/>
        </p:nvSpPr>
        <p:spPr>
          <a:xfrm>
            <a:off x="777" y="-23443"/>
            <a:ext cx="1798800" cy="6564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1" name="Google Shape;371;p26"/>
          <p:cNvSpPr/>
          <p:nvPr/>
        </p:nvSpPr>
        <p:spPr>
          <a:xfrm>
            <a:off x="1805237" y="-23443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2" name="Google Shape;372;p26"/>
          <p:cNvSpPr txBox="1"/>
          <p:nvPr>
            <p:ph type="ctrTitle"/>
          </p:nvPr>
        </p:nvSpPr>
        <p:spPr>
          <a:xfrm>
            <a:off x="1230800" y="212023"/>
            <a:ext cx="77724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800">
                <a:solidFill>
                  <a:srgbClr val="FFFFFF"/>
                </a:solidFill>
              </a:rPr>
              <a:t>Preguntas??</a:t>
            </a:r>
            <a:endParaRPr b="0"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778a4873b0_2_5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g778a4873b0_2_5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g778a4873b0_2_5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A61C00"/>
                </a:solidFill>
                <a:latin typeface="Arial"/>
                <a:ea typeface="Arial"/>
                <a:cs typeface="Arial"/>
                <a:sym typeface="Arial"/>
              </a:rPr>
              <a:t>UTN </a:t>
            </a:r>
            <a:r>
              <a:rPr b="1" i="0" lang="en" sz="1400" u="none" cap="none" strike="noStrike">
                <a:solidFill>
                  <a:srgbClr val="E6B8AF"/>
                </a:solidFill>
                <a:latin typeface="Arial"/>
                <a:ea typeface="Arial"/>
                <a:cs typeface="Arial"/>
                <a:sym typeface="Arial"/>
              </a:rPr>
              <a:t>- Sistemas Operativos</a:t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g778a4873b0_2_5"/>
          <p:cNvSpPr txBox="1"/>
          <p:nvPr>
            <p:ph type="ctrTitle"/>
          </p:nvPr>
        </p:nvSpPr>
        <p:spPr>
          <a:xfrm>
            <a:off x="1230800" y="364423"/>
            <a:ext cx="77724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800">
                <a:solidFill>
                  <a:srgbClr val="FFFFFF"/>
                </a:solidFill>
              </a:rPr>
              <a:t>RECURSOS DEL SISTEMA</a:t>
            </a:r>
            <a:endParaRPr b="0" sz="1800">
              <a:solidFill>
                <a:srgbClr val="FFFFFF"/>
              </a:solidFill>
            </a:endParaRPr>
          </a:p>
        </p:txBody>
      </p:sp>
      <p:pic>
        <p:nvPicPr>
          <p:cNvPr id="74" name="Google Shape;74;g778a4873b0_2_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785352"/>
            <a:ext cx="9144000" cy="51412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4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4"/>
          <p:cNvSpPr txBox="1"/>
          <p:nvPr>
            <p:ph type="ctrTitle"/>
          </p:nvPr>
        </p:nvSpPr>
        <p:spPr>
          <a:xfrm>
            <a:off x="1230800" y="364423"/>
            <a:ext cx="77724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800">
                <a:solidFill>
                  <a:srgbClr val="FFFFFF"/>
                </a:solidFill>
              </a:rPr>
              <a:t>DEFINICIÓN</a:t>
            </a:r>
            <a:endParaRPr b="0" sz="1800">
              <a:solidFill>
                <a:srgbClr val="FFFFFF"/>
              </a:solidFill>
            </a:endParaRPr>
          </a:p>
        </p:txBody>
      </p:sp>
      <p:sp>
        <p:nvSpPr>
          <p:cNvPr id="82" name="Google Shape;82;p4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A61C00"/>
                </a:solidFill>
                <a:latin typeface="Arial"/>
                <a:ea typeface="Arial"/>
                <a:cs typeface="Arial"/>
                <a:sym typeface="Arial"/>
              </a:rPr>
              <a:t>UTN </a:t>
            </a:r>
            <a:r>
              <a:rPr b="1" i="0" lang="en" sz="1400" u="none" cap="none" strike="noStrike">
                <a:solidFill>
                  <a:srgbClr val="E6B8AF"/>
                </a:solidFill>
                <a:latin typeface="Arial"/>
                <a:ea typeface="Arial"/>
                <a:cs typeface="Arial"/>
                <a:sym typeface="Arial"/>
              </a:rPr>
              <a:t>- Sistemas Operativos</a:t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4"/>
          <p:cNvSpPr txBox="1"/>
          <p:nvPr/>
        </p:nvSpPr>
        <p:spPr>
          <a:xfrm>
            <a:off x="322525" y="1335050"/>
            <a:ext cx="8363100" cy="37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Quattrocento Sans"/>
              <a:buChar char="➔"/>
            </a:pPr>
            <a:r>
              <a:rPr b="0" i="0" lang="en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Un </a:t>
            </a:r>
            <a:r>
              <a:rPr b="1" i="0" lang="en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conjunto de procesos </a:t>
            </a:r>
            <a:r>
              <a:rPr b="0" i="0" lang="en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estará en un estado de </a:t>
            </a:r>
            <a:r>
              <a:rPr b="1" i="0" lang="en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interbloqueo/deadlock</a:t>
            </a:r>
            <a:r>
              <a:rPr b="0" i="0" lang="en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cuando todos los procesos del conjunto estén </a:t>
            </a:r>
            <a:r>
              <a:rPr b="1" i="0" lang="en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esperando </a:t>
            </a:r>
            <a:r>
              <a:rPr b="0" i="0" lang="en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 que se produzca un </a:t>
            </a:r>
            <a:r>
              <a:rPr b="1" i="0" lang="en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suceso </a:t>
            </a:r>
            <a:r>
              <a:rPr b="0" i="0" lang="en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que sólo puede producirse como r</a:t>
            </a:r>
            <a:r>
              <a:rPr b="1" i="0" lang="en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esulta­do de la actividad de otro proceso</a:t>
            </a:r>
            <a:r>
              <a:rPr b="0" i="0" lang="en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del conjunto.</a:t>
            </a:r>
            <a:endParaRPr b="0" i="0" sz="20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➔"/>
            </a:pPr>
            <a:r>
              <a:rPr b="0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En un deadlock, los procesos nunca terminan de ejecutarse y los recursos del sistema están ocupados, lo que impide que se inicien otros trabajos.</a:t>
            </a:r>
            <a:endParaRPr b="0" i="0" sz="1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5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5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5"/>
          <p:cNvSpPr txBox="1"/>
          <p:nvPr>
            <p:ph type="ctrTitle"/>
          </p:nvPr>
        </p:nvSpPr>
        <p:spPr>
          <a:xfrm>
            <a:off x="1230800" y="364423"/>
            <a:ext cx="77724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800">
                <a:solidFill>
                  <a:srgbClr val="FFFFFF"/>
                </a:solidFill>
              </a:rPr>
              <a:t>EJEMPLO</a:t>
            </a:r>
            <a:endParaRPr b="0" sz="1800">
              <a:solidFill>
                <a:srgbClr val="FFFFFF"/>
              </a:solidFill>
            </a:endParaRPr>
          </a:p>
        </p:txBody>
      </p:sp>
      <p:sp>
        <p:nvSpPr>
          <p:cNvPr id="91" name="Google Shape;91;p5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A61C00"/>
                </a:solidFill>
                <a:latin typeface="Arial"/>
                <a:ea typeface="Arial"/>
                <a:cs typeface="Arial"/>
                <a:sym typeface="Arial"/>
              </a:rPr>
              <a:t>UTN </a:t>
            </a:r>
            <a:r>
              <a:rPr b="1" i="0" lang="en" sz="1400" u="none" cap="none" strike="noStrike">
                <a:solidFill>
                  <a:srgbClr val="E6B8AF"/>
                </a:solidFill>
                <a:latin typeface="Arial"/>
                <a:ea typeface="Arial"/>
                <a:cs typeface="Arial"/>
                <a:sym typeface="Arial"/>
              </a:rPr>
              <a:t>- Sistemas Operativos</a:t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92" name="Google Shape;92;p5"/>
          <p:cNvGraphicFramePr/>
          <p:nvPr/>
        </p:nvGraphicFramePr>
        <p:xfrm>
          <a:off x="2438400" y="1192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{3C6DCA20-7F8B-431B-89B8-DA3BCFF65632}</a:tableStyleId>
              </a:tblPr>
              <a:tblGrid>
                <a:gridCol w="2884325"/>
                <a:gridCol w="3199600"/>
              </a:tblGrid>
              <a:tr h="5783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" sz="1800" u="none" cap="none" strike="noStrike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P1</a:t>
                      </a:r>
                      <a:endParaRPr b="1" sz="1800" u="none" cap="none" strike="noStrike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" sz="1800" u="none" cap="none" strike="noStrike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P2</a:t>
                      </a:r>
                      <a:endParaRPr b="1" sz="1800" u="none" cap="none" strike="noStrike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/>
                </a:tc>
              </a:tr>
              <a:tr h="3087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WHILE (true) {</a:t>
                      </a:r>
                      <a:endParaRPr sz="1800" u="none" cap="none" strike="noStrike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wait(sem1);</a:t>
                      </a:r>
                      <a:endParaRPr sz="1800" u="none" cap="none" strike="noStrike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wait(mutex);</a:t>
                      </a:r>
                      <a:endParaRPr sz="1800" u="none" cap="none" strike="noStrike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SECCIÓN CRÍTICA</a:t>
                      </a:r>
                      <a:endParaRPr sz="1800" u="none" cap="none" strike="noStrike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signal(mutex);</a:t>
                      </a:r>
                      <a:endParaRPr sz="1800" u="none" cap="none" strike="noStrike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signal(sem2);</a:t>
                      </a:r>
                      <a:endParaRPr sz="1800" u="none" cap="none" strike="noStrike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}</a:t>
                      </a:r>
                      <a:endParaRPr sz="1800" u="none" cap="none" strike="noStrike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800" u="none" cap="none" strike="noStrike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WHILE (true) {</a:t>
                      </a:r>
                      <a:endParaRPr sz="1800" u="none" cap="none" strike="noStrike">
                        <a:solidFill>
                          <a:schemeClr val="dk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wait(mutex);   </a:t>
                      </a:r>
                      <a:endParaRPr sz="1800" u="none" cap="none" strike="noStrike">
                        <a:solidFill>
                          <a:schemeClr val="dk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800" u="none" cap="none" strike="noStrike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wait(sem2);</a:t>
                      </a:r>
                      <a:endParaRPr sz="1800" u="none" cap="none" strike="noStrike">
                        <a:solidFill>
                          <a:schemeClr val="dk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>
                        <a:solidFill>
                          <a:schemeClr val="dk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800" u="none" cap="none" strike="noStrike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SECCIÓN CRÍTICA</a:t>
                      </a:r>
                      <a:endParaRPr sz="1800" u="none" cap="none" strike="noStrike">
                        <a:solidFill>
                          <a:schemeClr val="dk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>
                        <a:solidFill>
                          <a:schemeClr val="dk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800" u="none" cap="none" strike="noStrike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signal(mutex);</a:t>
                      </a:r>
                      <a:endParaRPr sz="1800" u="none" cap="none" strike="noStrike">
                        <a:solidFill>
                          <a:schemeClr val="dk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800" u="none" cap="none" strike="noStrike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signal(sem1);</a:t>
                      </a:r>
                      <a:endParaRPr sz="1800" u="none" cap="none" strike="noStrike">
                        <a:solidFill>
                          <a:schemeClr val="dk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800" u="none" cap="none" strike="noStrike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}</a:t>
                      </a:r>
                      <a:endParaRPr sz="1800" u="none" cap="none" strike="noStrike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93" name="Google Shape;93;p5"/>
          <p:cNvGraphicFramePr/>
          <p:nvPr/>
        </p:nvGraphicFramePr>
        <p:xfrm>
          <a:off x="2443250" y="1181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{3C6DCA20-7F8B-431B-89B8-DA3BCFF65632}</a:tableStyleId>
              </a:tblPr>
              <a:tblGrid>
                <a:gridCol w="2887250"/>
                <a:gridCol w="3186975"/>
              </a:tblGrid>
              <a:tr h="5987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" sz="1800" u="none" cap="none" strike="noStrike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P1</a:t>
                      </a:r>
                      <a:endParaRPr b="1" sz="1800" u="none" cap="none" strike="noStrike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" sz="1800" u="none" cap="none" strike="noStrike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P2</a:t>
                      </a:r>
                      <a:endParaRPr b="1" sz="1800" u="none" cap="none" strike="noStrike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/>
                </a:tc>
              </a:tr>
              <a:tr h="31164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WHILE (true) {</a:t>
                      </a:r>
                      <a:endParaRPr sz="1800" u="none" cap="none" strike="noStrike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</a:t>
                      </a:r>
                      <a:r>
                        <a:rPr b="1" lang="en" sz="1800" u="none" cap="none" strike="noStrike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</a:t>
                      </a:r>
                      <a:r>
                        <a:rPr b="1" lang="en" sz="1800" u="none" cap="none" strike="noStrike">
                          <a:solidFill>
                            <a:srgbClr val="FF0000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wait(sem1);  T1)</a:t>
                      </a:r>
                      <a:endParaRPr b="1" sz="1800" u="none" cap="none" strike="noStrike">
                        <a:solidFill>
                          <a:srgbClr val="FF0000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" sz="1800" u="none" cap="none" strike="noStrike">
                          <a:solidFill>
                            <a:srgbClr val="FF0000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wait(mutex); T3)</a:t>
                      </a:r>
                      <a:endParaRPr b="1" sz="1800" u="none" cap="none" strike="noStrike">
                        <a:solidFill>
                          <a:srgbClr val="FF0000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SECCIÓN CRÍTICA</a:t>
                      </a:r>
                      <a:endParaRPr sz="1800" u="none" cap="none" strike="noStrike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signal(mutex);</a:t>
                      </a:r>
                      <a:endParaRPr sz="1800" u="none" cap="none" strike="noStrike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signal(sem2);</a:t>
                      </a:r>
                      <a:endParaRPr sz="1800" u="none" cap="none" strike="noStrike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}</a:t>
                      </a:r>
                      <a:endParaRPr sz="1800" u="none" cap="none" strike="noStrike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WHILE (true) {</a:t>
                      </a:r>
                      <a:endParaRPr sz="1800" u="none" cap="none" strike="noStrike">
                        <a:solidFill>
                          <a:schemeClr val="dk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" sz="1800" u="none" cap="none" strike="noStrike">
                          <a:solidFill>
                            <a:srgbClr val="FF0000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wait(mutex); T2)  </a:t>
                      </a:r>
                      <a:endParaRPr b="1" sz="1800" u="none" cap="none" strike="noStrike">
                        <a:solidFill>
                          <a:srgbClr val="FF0000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" sz="1800" u="none" cap="none" strike="noStrike">
                          <a:solidFill>
                            <a:srgbClr val="FF0000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wait(sem2);  T4)</a:t>
                      </a:r>
                      <a:endParaRPr b="1" sz="1800" u="none" cap="none" strike="noStrike">
                        <a:solidFill>
                          <a:srgbClr val="FF0000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>
                        <a:solidFill>
                          <a:schemeClr val="dk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SECCIÓN CRÍTICA</a:t>
                      </a:r>
                      <a:endParaRPr sz="1800" u="none" cap="none" strike="noStrike">
                        <a:solidFill>
                          <a:schemeClr val="dk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>
                        <a:solidFill>
                          <a:schemeClr val="dk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signal(mutex);</a:t>
                      </a:r>
                      <a:endParaRPr sz="1800" u="none" cap="none" strike="noStrike">
                        <a:solidFill>
                          <a:schemeClr val="dk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signal(sem1);</a:t>
                      </a:r>
                      <a:endParaRPr sz="1800" u="none" cap="none" strike="noStrike">
                        <a:solidFill>
                          <a:schemeClr val="dk1"/>
                        </a:solidFill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>
                          <a:solidFill>
                            <a:schemeClr val="dk1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}</a:t>
                      </a:r>
                      <a:endParaRPr sz="1800" u="none" cap="none" strike="noStrike"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94" name="Google Shape;94;p5"/>
          <p:cNvSpPr txBox="1"/>
          <p:nvPr/>
        </p:nvSpPr>
        <p:spPr>
          <a:xfrm>
            <a:off x="288575" y="2106225"/>
            <a:ext cx="1990200" cy="145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mutex = 1;</a:t>
            </a:r>
            <a:endParaRPr b="0" i="0" sz="18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sem1 = 1;</a:t>
            </a:r>
            <a:endParaRPr b="0" i="0" sz="18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sem2 = 0;</a:t>
            </a:r>
            <a:endParaRPr b="0" i="0" sz="18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95" name="Google Shape;95;p5"/>
          <p:cNvSpPr txBox="1"/>
          <p:nvPr/>
        </p:nvSpPr>
        <p:spPr>
          <a:xfrm>
            <a:off x="169750" y="5078200"/>
            <a:ext cx="4685100" cy="11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El orden en que se realizan los waits genera un deadlock</a:t>
            </a:r>
            <a:endParaRPr b="0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6" name="Google Shape;96;p5"/>
          <p:cNvSpPr/>
          <p:nvPr/>
        </p:nvSpPr>
        <p:spPr>
          <a:xfrm rot="-689320">
            <a:off x="7924347" y="2203577"/>
            <a:ext cx="242802" cy="398414"/>
          </a:xfrm>
          <a:custGeom>
            <a:rect b="b" l="l" r="r" t="t"/>
            <a:pathLst>
              <a:path extrusionOk="0" h="12222" w="5638">
                <a:moveTo>
                  <a:pt x="2716" y="0"/>
                </a:moveTo>
                <a:cubicBezTo>
                  <a:pt x="4637" y="2881"/>
                  <a:pt x="6830" y="7415"/>
                  <a:pt x="4753" y="10185"/>
                </a:cubicBezTo>
                <a:cubicBezTo>
                  <a:pt x="3719" y="11564"/>
                  <a:pt x="1219" y="11003"/>
                  <a:pt x="0" y="12222"/>
                </a:cubicBezTo>
              </a:path>
            </a:pathLst>
          </a:custGeom>
          <a:noFill/>
          <a:ln cap="flat" cmpd="sng" w="28575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6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6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6"/>
          <p:cNvSpPr txBox="1"/>
          <p:nvPr/>
        </p:nvSpPr>
        <p:spPr>
          <a:xfrm>
            <a:off x="537775" y="1106450"/>
            <a:ext cx="8376300" cy="50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➔"/>
            </a:pPr>
            <a:r>
              <a:rPr b="1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Exclusión mutua</a:t>
            </a:r>
            <a:r>
              <a:rPr b="0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. Al menos un recurso debe estar en modo no compartido (sólo un proceso puede usarlo a la vez). Si otro proceso solicita el recurso, el proceso solicitante ten­drá que esperar hasta que el recurso sea liberado.</a:t>
            </a:r>
            <a:endParaRPr b="0" i="0" sz="1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➔"/>
            </a:pPr>
            <a:r>
              <a:rPr b="1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Retención y espera</a:t>
            </a:r>
            <a:r>
              <a:rPr b="0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. Un proceso debe estar reteniendo al menos un recurso y esperando para adquirir otros recursos adicionales que actualmente estén retenidos por otros procesos.</a:t>
            </a:r>
            <a:endParaRPr b="0" i="0" sz="1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➔"/>
            </a:pPr>
            <a:r>
              <a:rPr b="1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Sin desalojo</a:t>
            </a:r>
            <a:r>
              <a:rPr b="0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. Los recursos no pueden ser desalojados; es decir, un recurso sólo puede ser liberado voluntariamente por el proceso que le retiene, después de que dicho proceso haya completado su tarea.</a:t>
            </a:r>
            <a:endParaRPr b="0" i="0" sz="1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➔"/>
            </a:pPr>
            <a:r>
              <a:rPr b="1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Espera circular</a:t>
            </a:r>
            <a:r>
              <a:rPr b="0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. Debe existir un conjunto de procesos en espera, tal que cada uno espere un recurso retenido por el siguiente.</a:t>
            </a:r>
            <a:endParaRPr b="0" i="0" sz="1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28600" lvl="0" marL="457200" marR="25400" rtl="0" algn="l">
              <a:lnSpc>
                <a:spcPct val="111363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800"/>
              <a:buFont typeface="Quattrocento Sans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04" name="Google Shape;104;p6"/>
          <p:cNvSpPr txBox="1"/>
          <p:nvPr>
            <p:ph type="ctrTitle"/>
          </p:nvPr>
        </p:nvSpPr>
        <p:spPr>
          <a:xfrm>
            <a:off x="1230800" y="364423"/>
            <a:ext cx="77724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800">
                <a:solidFill>
                  <a:srgbClr val="FFFFFF"/>
                </a:solidFill>
              </a:rPr>
              <a:t>CONDICIONES NECESARIAS</a:t>
            </a:r>
            <a:endParaRPr b="0" sz="1800">
              <a:solidFill>
                <a:srgbClr val="FFFFFF"/>
              </a:solidFill>
            </a:endParaRPr>
          </a:p>
        </p:txBody>
      </p:sp>
      <p:sp>
        <p:nvSpPr>
          <p:cNvPr id="105" name="Google Shape;105;p6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A61C00"/>
                </a:solidFill>
                <a:latin typeface="Arial"/>
                <a:ea typeface="Arial"/>
                <a:cs typeface="Arial"/>
                <a:sym typeface="Arial"/>
              </a:rPr>
              <a:t>UTN </a:t>
            </a:r>
            <a:r>
              <a:rPr b="1" i="0" lang="en" sz="1400" u="none" cap="none" strike="noStrike">
                <a:solidFill>
                  <a:srgbClr val="E6B8AF"/>
                </a:solidFill>
                <a:latin typeface="Arial"/>
                <a:ea typeface="Arial"/>
                <a:cs typeface="Arial"/>
                <a:sym typeface="Arial"/>
              </a:rPr>
              <a:t>- Sistemas Operativos</a:t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8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8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2" name="Google Shape;112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72575" y="4273875"/>
            <a:ext cx="2463925" cy="190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8"/>
          <p:cNvSpPr txBox="1"/>
          <p:nvPr>
            <p:ph type="ctrTitle"/>
          </p:nvPr>
        </p:nvSpPr>
        <p:spPr>
          <a:xfrm>
            <a:off x="1230800" y="364423"/>
            <a:ext cx="77724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800">
                <a:solidFill>
                  <a:srgbClr val="FFFFFF"/>
                </a:solidFill>
              </a:rPr>
              <a:t>TRATAMIENTO DE DEADLOCKS</a:t>
            </a:r>
            <a:endParaRPr b="0" sz="1800">
              <a:solidFill>
                <a:srgbClr val="FFFFFF"/>
              </a:solidFill>
            </a:endParaRPr>
          </a:p>
        </p:txBody>
      </p:sp>
      <p:sp>
        <p:nvSpPr>
          <p:cNvPr id="114" name="Google Shape;114;p8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A61C00"/>
                </a:solidFill>
                <a:latin typeface="Arial"/>
                <a:ea typeface="Arial"/>
                <a:cs typeface="Arial"/>
                <a:sym typeface="Arial"/>
              </a:rPr>
              <a:t>UTN </a:t>
            </a:r>
            <a:r>
              <a:rPr b="1" i="0" lang="en" sz="1400" u="none" cap="none" strike="noStrike">
                <a:solidFill>
                  <a:srgbClr val="E6B8AF"/>
                </a:solidFill>
                <a:latin typeface="Arial"/>
                <a:ea typeface="Arial"/>
                <a:cs typeface="Arial"/>
                <a:sym typeface="Arial"/>
              </a:rPr>
              <a:t>- Sistemas Operativos</a:t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8"/>
          <p:cNvSpPr txBox="1"/>
          <p:nvPr/>
        </p:nvSpPr>
        <p:spPr>
          <a:xfrm>
            <a:off x="179000" y="4564425"/>
            <a:ext cx="5708100" cy="132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marR="12700" rtl="0" algn="l">
              <a:lnSpc>
                <a:spcPct val="10909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➔"/>
            </a:pPr>
            <a:r>
              <a:rPr b="0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Ignorar el problema y actuar como si nunca se produjeran deadlocks en el sis­tema.</a:t>
            </a:r>
            <a:endParaRPr b="0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12700" rtl="0" algn="l">
              <a:lnSpc>
                <a:spcPct val="111363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baseline="-25000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16" name="Google Shape;116;p8"/>
          <p:cNvSpPr txBox="1"/>
          <p:nvPr/>
        </p:nvSpPr>
        <p:spPr>
          <a:xfrm>
            <a:off x="87900" y="992988"/>
            <a:ext cx="7228200" cy="13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marR="12700" rtl="0" algn="l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➔"/>
            </a:pPr>
            <a:r>
              <a:rPr b="0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Utilizar un protocolo para impedir o evitar los deadlocks, asegurando que el sistema nunca entre en dicho estado. (</a:t>
            </a:r>
            <a:r>
              <a:rPr b="1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PREVENCIÓN / EVASIÓN</a:t>
            </a:r>
            <a:r>
              <a:rPr b="0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)</a:t>
            </a:r>
            <a:endParaRPr b="0" i="0" sz="1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12700" rtl="0" algn="just">
              <a:lnSpc>
                <a:spcPct val="111363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baseline="-25000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17" name="Google Shape;117;p8"/>
          <p:cNvPicPr preferRelativeResize="0"/>
          <p:nvPr/>
        </p:nvPicPr>
        <p:blipFill rotWithShape="1">
          <a:blip r:embed="rId4">
            <a:alphaModFix/>
          </a:blip>
          <a:srcRect b="0" l="19085" r="21101" t="0"/>
          <a:stretch/>
        </p:blipFill>
        <p:spPr>
          <a:xfrm>
            <a:off x="7437725" y="1027775"/>
            <a:ext cx="1565401" cy="14539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79000" y="2583950"/>
            <a:ext cx="1391975" cy="1206375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8"/>
          <p:cNvSpPr txBox="1"/>
          <p:nvPr/>
        </p:nvSpPr>
        <p:spPr>
          <a:xfrm>
            <a:off x="1879800" y="2399800"/>
            <a:ext cx="6956700" cy="132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12700" rtl="0" algn="l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0" marL="457200" marR="12700" rtl="0" algn="l">
              <a:lnSpc>
                <a:spcPct val="10909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➔"/>
            </a:pPr>
            <a:r>
              <a:rPr b="0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Permitir que el sistema entre en estado de deadlock, detectarlo y realizar una recuperación. (</a:t>
            </a:r>
            <a:r>
              <a:rPr b="1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DETECCIÓN Y RECUPERACIÓN</a:t>
            </a:r>
            <a:r>
              <a:rPr b="0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)</a:t>
            </a:r>
            <a:endParaRPr b="0" baseline="-25000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0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0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0"/>
          <p:cNvSpPr txBox="1"/>
          <p:nvPr>
            <p:ph type="ctrTitle"/>
          </p:nvPr>
        </p:nvSpPr>
        <p:spPr>
          <a:xfrm>
            <a:off x="1230800" y="364423"/>
            <a:ext cx="77724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800">
                <a:solidFill>
                  <a:srgbClr val="FFFFFF"/>
                </a:solidFill>
              </a:rPr>
              <a:t>PREVENCIÓN DE DEADLOCKS</a:t>
            </a:r>
            <a:endParaRPr b="0" sz="1800">
              <a:solidFill>
                <a:srgbClr val="FFFFFF"/>
              </a:solidFill>
            </a:endParaRPr>
          </a:p>
        </p:txBody>
      </p:sp>
      <p:sp>
        <p:nvSpPr>
          <p:cNvPr id="127" name="Google Shape;127;p10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A61C00"/>
                </a:solidFill>
                <a:latin typeface="Arial"/>
                <a:ea typeface="Arial"/>
                <a:cs typeface="Arial"/>
                <a:sym typeface="Arial"/>
              </a:rPr>
              <a:t>UTN </a:t>
            </a:r>
            <a:r>
              <a:rPr b="1" i="0" lang="en" sz="1400" u="none" cap="none" strike="noStrike">
                <a:solidFill>
                  <a:srgbClr val="E6B8AF"/>
                </a:solidFill>
                <a:latin typeface="Arial"/>
                <a:ea typeface="Arial"/>
                <a:cs typeface="Arial"/>
                <a:sym typeface="Arial"/>
              </a:rPr>
              <a:t>- Sistemas Operativos</a:t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10"/>
          <p:cNvSpPr txBox="1"/>
          <p:nvPr/>
        </p:nvSpPr>
        <p:spPr>
          <a:xfrm>
            <a:off x="442050" y="1086900"/>
            <a:ext cx="8011800" cy="46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➔"/>
            </a:pPr>
            <a:r>
              <a:rPr b="0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</a:t>
            </a:r>
            <a:r>
              <a:rPr b="0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roporciona un conjunto de métodos para asegurar que al menos una de las con­diciones necesarias no pueda cumplirse. </a:t>
            </a:r>
            <a:endParaRPr b="0" i="0" sz="1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0" marL="45720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➔"/>
            </a:pPr>
            <a:r>
              <a:rPr b="0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Se restringe el modo en que se pueden realizar las solicitudes. </a:t>
            </a:r>
            <a:endParaRPr b="0" i="0" sz="1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0" marL="45720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➔"/>
            </a:pPr>
            <a:r>
              <a:rPr b="0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Son políticas del SO definidas a priori</a:t>
            </a:r>
            <a:endParaRPr b="0" i="0" sz="1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0" marL="45720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➔"/>
            </a:pPr>
            <a:r>
              <a:rPr b="0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PREVENIR</a:t>
            </a:r>
            <a:endParaRPr b="0" i="0" sz="1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1" marL="91440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◆"/>
            </a:pPr>
            <a:r>
              <a:rPr b="1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Mutua exclusión</a:t>
            </a:r>
            <a:endParaRPr b="0" i="0" sz="1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45720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endParaRPr b="0" i="0" sz="1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1" marL="91440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◆"/>
            </a:pPr>
            <a:r>
              <a:rPr b="1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Espera y retención</a:t>
            </a:r>
            <a:endParaRPr b="1" i="0" sz="1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91440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1" marL="91440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◆"/>
            </a:pPr>
            <a:r>
              <a:rPr b="1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Sin desalojo</a:t>
            </a:r>
            <a:endParaRPr b="1" i="0" sz="1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91440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1" marL="91440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◆"/>
            </a:pPr>
            <a:r>
              <a:rPr b="1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Espera circular</a:t>
            </a:r>
            <a:endParaRPr b="0" baseline="-25000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8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8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8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1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11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11"/>
          <p:cNvSpPr txBox="1"/>
          <p:nvPr>
            <p:ph type="ctrTitle"/>
          </p:nvPr>
        </p:nvSpPr>
        <p:spPr>
          <a:xfrm>
            <a:off x="1230800" y="364423"/>
            <a:ext cx="77724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800">
                <a:solidFill>
                  <a:srgbClr val="FFFFFF"/>
                </a:solidFill>
              </a:rPr>
              <a:t>PREVENCIÓN DE DEADLOCKS </a:t>
            </a:r>
            <a:r>
              <a:rPr lang="en" sz="1800">
                <a:solidFill>
                  <a:schemeClr val="lt1"/>
                </a:solidFill>
              </a:rPr>
              <a:t>(CONT.)</a:t>
            </a:r>
            <a:endParaRPr b="0" sz="1800">
              <a:solidFill>
                <a:srgbClr val="FFFFFF"/>
              </a:solidFill>
            </a:endParaRPr>
          </a:p>
        </p:txBody>
      </p:sp>
      <p:sp>
        <p:nvSpPr>
          <p:cNvPr id="136" name="Google Shape;136;p11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A61C00"/>
                </a:solidFill>
                <a:latin typeface="Arial"/>
                <a:ea typeface="Arial"/>
                <a:cs typeface="Arial"/>
                <a:sym typeface="Arial"/>
              </a:rPr>
              <a:t>UTN </a:t>
            </a:r>
            <a:r>
              <a:rPr b="1" i="0" lang="en" sz="1400" u="none" cap="none" strike="noStrike">
                <a:solidFill>
                  <a:srgbClr val="E6B8AF"/>
                </a:solidFill>
                <a:latin typeface="Arial"/>
                <a:ea typeface="Arial"/>
                <a:cs typeface="Arial"/>
                <a:sym typeface="Arial"/>
              </a:rPr>
              <a:t>- Sistemas Operativos</a:t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11"/>
          <p:cNvSpPr txBox="1"/>
          <p:nvPr/>
        </p:nvSpPr>
        <p:spPr>
          <a:xfrm>
            <a:off x="365850" y="858300"/>
            <a:ext cx="8412300" cy="54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➔"/>
            </a:pPr>
            <a:r>
              <a:rPr b="1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Mutua exclusión</a:t>
            </a:r>
            <a:r>
              <a:rPr b="0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: </a:t>
            </a:r>
            <a:r>
              <a:rPr b="0" i="0" lang="en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evitar la mutua exclusión sobre recursos compartibles. Ej: apertura de archivos en modo lectura.</a:t>
            </a:r>
            <a:endParaRPr b="0" i="0" sz="16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45720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0" marL="45720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➔"/>
            </a:pPr>
            <a:r>
              <a:rPr b="1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Espera y retención</a:t>
            </a:r>
            <a:endParaRPr b="1" i="0" sz="1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2" marL="137160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attrocento Sans"/>
              <a:buChar char="●"/>
            </a:pPr>
            <a:r>
              <a:rPr b="0" i="0" lang="en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Los procesos pidan y se le asignen previamente todos los recursos que vaya a usar.</a:t>
            </a:r>
            <a:endParaRPr b="0" i="0" sz="16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2" marL="137160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attrocento Sans"/>
              <a:buChar char="●"/>
            </a:pPr>
            <a:r>
              <a:rPr b="0" i="0" lang="en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Un proceso para pedir un nuevo recurso tenga que liberar todos los que retiene.</a:t>
            </a:r>
            <a:endParaRPr b="0" i="0" sz="16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182880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0" marL="45720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➔"/>
            </a:pPr>
            <a:r>
              <a:rPr b="1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Sin desalojo</a:t>
            </a:r>
            <a:endParaRPr b="1" i="0" sz="18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2" marL="137160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attrocento Sans"/>
              <a:buChar char="●"/>
            </a:pPr>
            <a:r>
              <a:rPr b="0" i="0" lang="en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Si un proceso pide un recurso que no está disponible, debe esperar y se liberan todos los recursos que tenía asignados.</a:t>
            </a:r>
            <a:endParaRPr b="0" i="0" sz="16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2" marL="137160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attrocento Sans"/>
              <a:buChar char="●"/>
            </a:pPr>
            <a:r>
              <a:rPr b="0" i="0" lang="en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Si un proceso pide un recurso retenido por otro proceso en espera, los mismos son desalojados y asignados al primero</a:t>
            </a:r>
            <a:endParaRPr b="0" i="0" sz="16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0" marL="45720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➔"/>
            </a:pPr>
            <a:r>
              <a:rPr b="1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Espera circular</a:t>
            </a:r>
            <a:r>
              <a:rPr b="0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: r</a:t>
            </a:r>
            <a:r>
              <a:rPr b="0" i="0" lang="en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equerir que los recursos se pidan en orden.</a:t>
            </a:r>
            <a:endParaRPr b="0" i="0" sz="16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12700" rtl="0" algn="just">
              <a:lnSpc>
                <a:spcPct val="11136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baseline="-25000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7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7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7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